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7"/>
  </p:notesMasterIdLst>
  <p:sldIdLst>
    <p:sldId id="507" r:id="rId5"/>
    <p:sldId id="256" r:id="rId6"/>
    <p:sldId id="393" r:id="rId8"/>
    <p:sldId id="257" r:id="rId9"/>
    <p:sldId id="258" r:id="rId10"/>
    <p:sldId id="394" r:id="rId11"/>
    <p:sldId id="349" r:id="rId12"/>
    <p:sldId id="259" r:id="rId13"/>
    <p:sldId id="558" r:id="rId14"/>
    <p:sldId id="268" r:id="rId15"/>
    <p:sldId id="557" r:id="rId16"/>
    <p:sldId id="463" r:id="rId17"/>
    <p:sldId id="464" r:id="rId18"/>
    <p:sldId id="465" r:id="rId19"/>
    <p:sldId id="466" r:id="rId20"/>
    <p:sldId id="467" r:id="rId21"/>
    <p:sldId id="468" r:id="rId22"/>
    <p:sldId id="469" r:id="rId23"/>
    <p:sldId id="470" r:id="rId24"/>
    <p:sldId id="326" r:id="rId25"/>
    <p:sldId id="395" r:id="rId26"/>
    <p:sldId id="397" r:id="rId27"/>
    <p:sldId id="398" r:id="rId28"/>
    <p:sldId id="399" r:id="rId29"/>
    <p:sldId id="406" r:id="rId30"/>
    <p:sldId id="458" r:id="rId31"/>
    <p:sldId id="459" r:id="rId32"/>
    <p:sldId id="405" r:id="rId33"/>
    <p:sldId id="400" r:id="rId34"/>
    <p:sldId id="407" r:id="rId35"/>
    <p:sldId id="403" r:id="rId36"/>
    <p:sldId id="408" r:id="rId37"/>
    <p:sldId id="404" r:id="rId38"/>
    <p:sldId id="413" r:id="rId39"/>
    <p:sldId id="411" r:id="rId40"/>
    <p:sldId id="433" r:id="rId41"/>
    <p:sldId id="416" r:id="rId42"/>
    <p:sldId id="462" r:id="rId43"/>
    <p:sldId id="417" r:id="rId44"/>
    <p:sldId id="418" r:id="rId45"/>
    <p:sldId id="419" r:id="rId46"/>
    <p:sldId id="420" r:id="rId47"/>
    <p:sldId id="434" r:id="rId48"/>
    <p:sldId id="421" r:id="rId49"/>
    <p:sldId id="422" r:id="rId50"/>
    <p:sldId id="460" r:id="rId51"/>
    <p:sldId id="427" r:id="rId52"/>
    <p:sldId id="428" r:id="rId53"/>
    <p:sldId id="314" r:id="rId5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郭志波" initials="郭"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notesMaster" Target="notesMasters/notesMaster1.xml"/><Relationship Id="rId6" Type="http://schemas.openxmlformats.org/officeDocument/2006/relationships/slide" Target="slides/slide2.xml"/><Relationship Id="rId58" Type="http://schemas.openxmlformats.org/officeDocument/2006/relationships/commentAuthors" Target="commentAuthors.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slide" Target="slides/slide49.xml"/><Relationship Id="rId53" Type="http://schemas.openxmlformats.org/officeDocument/2006/relationships/slide" Target="slides/slide48.xml"/><Relationship Id="rId52" Type="http://schemas.openxmlformats.org/officeDocument/2006/relationships/slide" Target="slides/slide47.xml"/><Relationship Id="rId51" Type="http://schemas.openxmlformats.org/officeDocument/2006/relationships/slide" Target="slides/slide46.xml"/><Relationship Id="rId50" Type="http://schemas.openxmlformats.org/officeDocument/2006/relationships/slide" Target="slides/slide45.xml"/><Relationship Id="rId5" Type="http://schemas.openxmlformats.org/officeDocument/2006/relationships/slide" Target="slides/slide1.xml"/><Relationship Id="rId49" Type="http://schemas.openxmlformats.org/officeDocument/2006/relationships/slide" Target="slides/slide44.xml"/><Relationship Id="rId48" Type="http://schemas.openxmlformats.org/officeDocument/2006/relationships/slide" Target="slides/slide43.xml"/><Relationship Id="rId47" Type="http://schemas.openxmlformats.org/officeDocument/2006/relationships/slide" Target="slides/slide42.xml"/><Relationship Id="rId46" Type="http://schemas.openxmlformats.org/officeDocument/2006/relationships/slide" Target="slides/slide41.xml"/><Relationship Id="rId45" Type="http://schemas.openxmlformats.org/officeDocument/2006/relationships/slide" Target="slides/slide40.xml"/><Relationship Id="rId44" Type="http://schemas.openxmlformats.org/officeDocument/2006/relationships/slide" Target="slides/slide39.xml"/><Relationship Id="rId43" Type="http://schemas.openxmlformats.org/officeDocument/2006/relationships/slide" Target="slides/slide38.xml"/><Relationship Id="rId42" Type="http://schemas.openxmlformats.org/officeDocument/2006/relationships/slide" Target="slides/slide37.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3104242-42E4-462F-B9A6-468AC33D61A2}"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3104242-42E4-462F-B9A6-468AC33D61A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5" Type="http://schemas.openxmlformats.org/officeDocument/2006/relationships/tags" Target="../tags/tag95.xml"/><Relationship Id="rId4" Type="http://schemas.openxmlformats.org/officeDocument/2006/relationships/tags" Target="../tags/tag94.xml"/><Relationship Id="rId3" Type="http://schemas.openxmlformats.org/officeDocument/2006/relationships/tags" Target="../tags/tag93.xml"/><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7" Type="http://schemas.openxmlformats.org/officeDocument/2006/relationships/tags" Target="../tags/tag104.xml"/><Relationship Id="rId6" Type="http://schemas.openxmlformats.org/officeDocument/2006/relationships/tags" Target="../tags/tag103.xml"/><Relationship Id="rId5" Type="http://schemas.openxmlformats.org/officeDocument/2006/relationships/tags" Target="../tags/tag102.xml"/><Relationship Id="rId4" Type="http://schemas.openxmlformats.org/officeDocument/2006/relationships/tags" Target="../tags/tag101.xml"/><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5" Type="http://schemas.openxmlformats.org/officeDocument/2006/relationships/tags" Target="../tags/tag113.xml"/><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3"/>
            </p:custDataLst>
          </p:nvPr>
        </p:nvSpPr>
        <p:spPr>
          <a:xfrm>
            <a:off x="599302" y="2333875"/>
            <a:ext cx="6878595" cy="1200329"/>
          </a:xfrm>
        </p:spPr>
        <p:txBody>
          <a:bodyPr anchor="b">
            <a:normAutofit/>
          </a:bodyPr>
          <a:lstStyle>
            <a:lvl1pPr algn="l">
              <a:defRPr sz="6000">
                <a:solidFill>
                  <a:schemeClr val="tx2"/>
                </a:solidFill>
              </a:defRPr>
            </a:lvl1pPr>
          </a:lstStyle>
          <a:p>
            <a:r>
              <a:rPr lang="zh-CN" altLang="en-US" dirty="0"/>
              <a:t>单击此处编辑标题</a:t>
            </a:r>
            <a:endParaRPr lang="zh-CN" altLang="en-US" dirty="0"/>
          </a:p>
        </p:txBody>
      </p:sp>
      <p:sp>
        <p:nvSpPr>
          <p:cNvPr id="3" name="副标题 2"/>
          <p:cNvSpPr>
            <a:spLocks noGrp="1"/>
          </p:cNvSpPr>
          <p:nvPr>
            <p:ph type="subTitle" idx="1"/>
            <p:custDataLst>
              <p:tags r:id="rId4"/>
            </p:custDataLst>
          </p:nvPr>
        </p:nvSpPr>
        <p:spPr>
          <a:xfrm>
            <a:off x="599301" y="3588632"/>
            <a:ext cx="6878595" cy="537712"/>
          </a:xfrm>
        </p:spPr>
        <p:txBody>
          <a:bodyPr>
            <a:normAutofit/>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5"/>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7" name="直接连接符 6"/>
          <p:cNvCxnSpPr/>
          <p:nvPr>
            <p:custDataLst>
              <p:tags r:id="rId3"/>
            </p:custDataLst>
          </p:nvPr>
        </p:nvCxnSpPr>
        <p:spPr>
          <a:xfrm>
            <a:off x="10998806" y="3417746"/>
            <a:ext cx="709987"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4"/>
            </p:custDataLst>
          </p:nvPr>
        </p:nvSpPr>
        <p:spPr>
          <a:xfrm>
            <a:off x="6610865" y="3469804"/>
            <a:ext cx="5233855" cy="833178"/>
          </a:xfrm>
        </p:spPr>
        <p:txBody>
          <a:bodyPr anchor="b">
            <a:normAutofit/>
          </a:bodyPr>
          <a:lstStyle>
            <a:lvl1pPr algn="r">
              <a:defRPr sz="4000">
                <a:solidFill>
                  <a:schemeClr val="tx2"/>
                </a:solidFill>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5"/>
            </p:custDataLst>
          </p:nvPr>
        </p:nvSpPr>
        <p:spPr>
          <a:xfrm>
            <a:off x="6610865" y="4354684"/>
            <a:ext cx="5233855" cy="463846"/>
          </a:xfrm>
        </p:spPr>
        <p:txBody>
          <a:bodyPr>
            <a:normAutofit/>
          </a:bodyPr>
          <a:lstStyle>
            <a:lvl1pPr marL="0" indent="0" algn="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6"/>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7"/>
            </p:custDataLst>
          </p:nvPr>
        </p:nvSpPr>
        <p:spPr/>
        <p:txBody>
          <a:bodyPr/>
          <a:lstStyle/>
          <a:p>
            <a:endParaRPr lang="zh-CN" altLang="en-US"/>
          </a:p>
        </p:txBody>
      </p:sp>
      <p:sp>
        <p:nvSpPr>
          <p:cNvPr id="6" name="灯片编号占位符 5"/>
          <p:cNvSpPr>
            <a:spLocks noGrp="1"/>
          </p:cNvSpPr>
          <p:nvPr>
            <p:ph type="sldNum" sz="quarter" idx="12"/>
            <p:custDataLst>
              <p:tags r:id="rId8"/>
            </p:custDataLst>
          </p:nvPr>
        </p:nvSpPr>
        <p:spPr/>
        <p:txBody>
          <a:bodyPr/>
          <a:lstStyle/>
          <a:p>
            <a:fld id="{21CB36C4-C9C5-46A1-956B-17812172D97A}" type="slidenum">
              <a:rPr lang="zh-CN" altLang="en-US" smtClean="0"/>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838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custDataLst>
              <p:tags r:id="rId4"/>
            </p:custDataLst>
          </p:nvPr>
        </p:nvSpPr>
        <p:spPr>
          <a:xfrm>
            <a:off x="6172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D6BFFAB9-B0CE-4568-BB33-D09C48035AD9}"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8" y="417297"/>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839788" y="17827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39788" y="2606675"/>
            <a:ext cx="5157787"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custDataLst>
              <p:tags r:id="rId5"/>
            </p:custDataLst>
          </p:nvPr>
        </p:nvSpPr>
        <p:spPr>
          <a:xfrm>
            <a:off x="6172200" y="17827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6"/>
            </p:custDataLst>
          </p:nvPr>
        </p:nvSpPr>
        <p:spPr>
          <a:xfrm>
            <a:off x="6172200" y="2606675"/>
            <a:ext cx="5183188"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custDataLst>
              <p:tags r:id="rId7"/>
            </p:custDataLst>
          </p:nvPr>
        </p:nvSpPr>
        <p:spPr/>
        <p:txBody>
          <a:bodyPr/>
          <a:lstStyle/>
          <a:p>
            <a:fld id="{D6BFFAB9-B0CE-4568-BB33-D09C48035AD9}"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仅标题">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3"/>
            </p:custDataLst>
          </p:nvPr>
        </p:nvSpPr>
        <p:spPr/>
        <p:txBody>
          <a:bodyPr/>
          <a:lstStyle/>
          <a:p>
            <a:fld id="{D6BFFAB9-B0CE-4568-BB33-D09C48035AD9}"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21CB36C4-C9C5-46A1-956B-17812172D97A}" type="slidenum">
              <a:rPr lang="zh-CN" altLang="en-US" smtClean="0"/>
            </a:fld>
            <a:endParaRPr lang="zh-CN" altLang="en-US"/>
          </a:p>
        </p:txBody>
      </p:sp>
      <p:sp>
        <p:nvSpPr>
          <p:cNvPr id="6" name="标题 5"/>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D6BFFAB9-B0CE-4568-BB33-D09C48035AD9}"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7" y="647700"/>
            <a:ext cx="4165200" cy="1600200"/>
          </a:xfrm>
        </p:spPr>
        <p:txBody>
          <a:bodyPr anchor="t" anchorCtr="0">
            <a:normAutofit/>
          </a:bodyPr>
          <a:lstStyle>
            <a:lvl1pPr>
              <a:defRPr sz="3600"/>
            </a:lvl1pPr>
          </a:lstStyle>
          <a:p>
            <a:r>
              <a:rPr lang="zh-CN" altLang="en-US" dirty="0"/>
              <a:t>单击此处编辑母版标题样式</a:t>
            </a:r>
            <a:endParaRPr lang="zh-CN" altLang="en-US" dirty="0"/>
          </a:p>
        </p:txBody>
      </p:sp>
      <p:sp>
        <p:nvSpPr>
          <p:cNvPr id="3" name="图片占位符 2"/>
          <p:cNvSpPr>
            <a:spLocks noGrp="1" noChangeAspect="1"/>
          </p:cNvSpPr>
          <p:nvPr>
            <p:ph type="pic" idx="1"/>
            <p:custDataLst>
              <p:tags r:id="rId3"/>
            </p:custDataLst>
          </p:nvPr>
        </p:nvSpPr>
        <p:spPr>
          <a:xfrm>
            <a:off x="5184000" y="6477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custDataLst>
              <p:tags r:id="rId4"/>
            </p:custDataLst>
          </p:nvPr>
        </p:nvSpPr>
        <p:spPr>
          <a:xfrm>
            <a:off x="839787" y="22479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280822" y="365125"/>
            <a:ext cx="1072978"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838200" y="365125"/>
            <a:ext cx="9356124" cy="5811838"/>
          </a:xfrm>
        </p:spPr>
        <p:txBody>
          <a:bodyPr vert="eaVert"/>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838200" y="756084"/>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838114" y="2713200"/>
            <a:ext cx="6823075" cy="1202510"/>
          </a:xfrm>
        </p:spPr>
        <p:txBody>
          <a:bodyPr vert="horz" lIns="90000" tIns="46800" rIns="90000" bIns="46800" rtlCol="0" anchor="b" anchorCtr="0">
            <a:normAutofit/>
          </a:bodyPr>
          <a:lstStyle>
            <a:lvl1pPr marL="0" marR="0" algn="l" defTabSz="914400" rtl="0" eaLnBrk="1" fontAlgn="auto" latinLnBrk="0" hangingPunct="1">
              <a:lnSpc>
                <a:spcPct val="120000"/>
              </a:lnSpc>
              <a:buNone/>
              <a:defRPr kumimoji="0" lang="zh-CN" altLang="en-US" sz="6000" b="1" i="0" u="none" strike="noStrike" kern="1200" cap="none" spc="0" normalizeH="0" baseline="0" noProof="1" dirty="0">
                <a:solidFill>
                  <a:schemeClr val="tx2"/>
                </a:solidFill>
                <a:uFillTx/>
                <a:latin typeface="+mj-ea"/>
                <a:ea typeface="+mj-ea"/>
                <a:cs typeface="+mj-cs"/>
                <a:sym typeface="+mn-ea"/>
              </a:defRPr>
            </a:lvl1pPr>
          </a:lstStyle>
          <a:p>
            <a:pPr lvl="0"/>
            <a:r>
              <a:rPr dirty="0">
                <a:sym typeface="+mn-ea"/>
              </a:rPr>
              <a:t>单击此处编辑标题</a:t>
            </a:r>
            <a:endParaRPr dirty="0">
              <a:sym typeface="+mn-ea"/>
            </a:endParaRPr>
          </a:p>
        </p:txBody>
      </p:sp>
      <p:sp>
        <p:nvSpPr>
          <p:cNvPr id="3" name="日期占位符 2"/>
          <p:cNvSpPr>
            <a:spLocks noGrp="1"/>
          </p:cNvSpPr>
          <p:nvPr>
            <p:ph type="dt" sz="half" idx="10"/>
            <p:custDataLst>
              <p:tags r:id="rId3"/>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lvl1pPr>
              <a:defRPr>
                <a:latin typeface="微软雅黑" panose="020B0503020204020204" charset="-122"/>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5"/>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
        <p:nvSpPr>
          <p:cNvPr id="9" name="文本占位符 8"/>
          <p:cNvSpPr>
            <a:spLocks noGrp="1"/>
          </p:cNvSpPr>
          <p:nvPr>
            <p:ph type="body" sz="quarter" idx="14"/>
            <p:custDataLst>
              <p:tags r:id="rId6"/>
            </p:custDataLst>
          </p:nvPr>
        </p:nvSpPr>
        <p:spPr>
          <a:xfrm>
            <a:off x="838114" y="3958938"/>
            <a:ext cx="6823075" cy="538163"/>
          </a:xfrm>
        </p:spPr>
        <p:txBody>
          <a:bodyPr/>
          <a:lstStyle>
            <a:lvl1pPr marL="0" indent="0">
              <a:buNone/>
              <a:defRPr>
                <a:solidFill>
                  <a:schemeClr val="tx2"/>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3"/>
            </p:custDataLst>
          </p:nvPr>
        </p:nvSpPr>
        <p:spPr>
          <a:xfrm>
            <a:off x="599302" y="2333875"/>
            <a:ext cx="6878595" cy="1200329"/>
          </a:xfrm>
        </p:spPr>
        <p:txBody>
          <a:bodyPr anchor="b">
            <a:normAutofit/>
          </a:bodyPr>
          <a:lstStyle>
            <a:lvl1pPr algn="l">
              <a:defRPr sz="6000">
                <a:solidFill>
                  <a:schemeClr val="tx2"/>
                </a:solidFill>
              </a:defRPr>
            </a:lvl1pPr>
          </a:lstStyle>
          <a:p>
            <a:r>
              <a:rPr lang="zh-CN" altLang="en-US" dirty="0"/>
              <a:t>单击此处编辑标题</a:t>
            </a:r>
            <a:endParaRPr lang="zh-CN" altLang="en-US" dirty="0"/>
          </a:p>
        </p:txBody>
      </p:sp>
      <p:sp>
        <p:nvSpPr>
          <p:cNvPr id="3" name="副标题 2"/>
          <p:cNvSpPr>
            <a:spLocks noGrp="1"/>
          </p:cNvSpPr>
          <p:nvPr>
            <p:ph type="subTitle" idx="1"/>
            <p:custDataLst>
              <p:tags r:id="rId4"/>
            </p:custDataLst>
          </p:nvPr>
        </p:nvSpPr>
        <p:spPr>
          <a:xfrm>
            <a:off x="599301" y="3588632"/>
            <a:ext cx="6878595" cy="537712"/>
          </a:xfrm>
        </p:spPr>
        <p:txBody>
          <a:bodyPr>
            <a:normAutofit/>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5"/>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7" name="直接连接符 6"/>
          <p:cNvCxnSpPr/>
          <p:nvPr>
            <p:custDataLst>
              <p:tags r:id="rId3"/>
            </p:custDataLst>
          </p:nvPr>
        </p:nvCxnSpPr>
        <p:spPr>
          <a:xfrm>
            <a:off x="10998806" y="3417746"/>
            <a:ext cx="709987"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4"/>
            </p:custDataLst>
          </p:nvPr>
        </p:nvSpPr>
        <p:spPr>
          <a:xfrm>
            <a:off x="6610865" y="3469804"/>
            <a:ext cx="5233855" cy="833178"/>
          </a:xfrm>
        </p:spPr>
        <p:txBody>
          <a:bodyPr anchor="b">
            <a:normAutofit/>
          </a:bodyPr>
          <a:lstStyle>
            <a:lvl1pPr algn="r">
              <a:defRPr sz="4000">
                <a:solidFill>
                  <a:schemeClr val="tx2"/>
                </a:solidFill>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5"/>
            </p:custDataLst>
          </p:nvPr>
        </p:nvSpPr>
        <p:spPr>
          <a:xfrm>
            <a:off x="6610865" y="4354684"/>
            <a:ext cx="5233855" cy="463846"/>
          </a:xfrm>
        </p:spPr>
        <p:txBody>
          <a:bodyPr>
            <a:normAutofit/>
          </a:bodyPr>
          <a:lstStyle>
            <a:lvl1pPr marL="0" indent="0" algn="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6"/>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7"/>
            </p:custDataLst>
          </p:nvPr>
        </p:nvSpPr>
        <p:spPr/>
        <p:txBody>
          <a:bodyPr/>
          <a:lstStyle/>
          <a:p>
            <a:endParaRPr lang="zh-CN" altLang="en-US"/>
          </a:p>
        </p:txBody>
      </p:sp>
      <p:sp>
        <p:nvSpPr>
          <p:cNvPr id="6" name="灯片编号占位符 5"/>
          <p:cNvSpPr>
            <a:spLocks noGrp="1"/>
          </p:cNvSpPr>
          <p:nvPr>
            <p:ph type="sldNum" sz="quarter" idx="12"/>
            <p:custDataLst>
              <p:tags r:id="rId8"/>
            </p:custDataLst>
          </p:nvPr>
        </p:nvSpPr>
        <p:spPr/>
        <p:txBody>
          <a:bodyPr/>
          <a:lstStyle/>
          <a:p>
            <a:fld id="{21CB36C4-C9C5-46A1-956B-17812172D97A}" type="slidenum">
              <a:rPr lang="zh-CN" altLang="en-US" smtClean="0"/>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838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custDataLst>
              <p:tags r:id="rId4"/>
            </p:custDataLst>
          </p:nvPr>
        </p:nvSpPr>
        <p:spPr>
          <a:xfrm>
            <a:off x="6172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D6BFFAB9-B0CE-4568-BB33-D09C48035AD9}"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8" y="417297"/>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839788" y="17827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39788" y="2606675"/>
            <a:ext cx="5157787"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custDataLst>
              <p:tags r:id="rId5"/>
            </p:custDataLst>
          </p:nvPr>
        </p:nvSpPr>
        <p:spPr>
          <a:xfrm>
            <a:off x="6172200" y="17827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6"/>
            </p:custDataLst>
          </p:nvPr>
        </p:nvSpPr>
        <p:spPr>
          <a:xfrm>
            <a:off x="6172200" y="2606675"/>
            <a:ext cx="5183188"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custDataLst>
              <p:tags r:id="rId7"/>
            </p:custDataLst>
          </p:nvPr>
        </p:nvSpPr>
        <p:spPr/>
        <p:txBody>
          <a:bodyPr/>
          <a:lstStyle/>
          <a:p>
            <a:fld id="{D6BFFAB9-B0CE-4568-BB33-D09C48035AD9}"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仅标题">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3"/>
            </p:custDataLst>
          </p:nvPr>
        </p:nvSpPr>
        <p:spPr/>
        <p:txBody>
          <a:bodyPr/>
          <a:lstStyle/>
          <a:p>
            <a:fld id="{D6BFFAB9-B0CE-4568-BB33-D09C48035AD9}"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21CB36C4-C9C5-46A1-956B-17812172D97A}" type="slidenum">
              <a:rPr lang="zh-CN" altLang="en-US" smtClean="0"/>
            </a:fld>
            <a:endParaRPr lang="zh-CN" altLang="en-US"/>
          </a:p>
        </p:txBody>
      </p:sp>
      <p:sp>
        <p:nvSpPr>
          <p:cNvPr id="6" name="标题 5"/>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D6BFFAB9-B0CE-4568-BB33-D09C48035AD9}"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7" y="647700"/>
            <a:ext cx="4165200" cy="1600200"/>
          </a:xfrm>
        </p:spPr>
        <p:txBody>
          <a:bodyPr anchor="t" anchorCtr="0">
            <a:normAutofit/>
          </a:bodyPr>
          <a:lstStyle>
            <a:lvl1pPr>
              <a:defRPr sz="3600"/>
            </a:lvl1pPr>
          </a:lstStyle>
          <a:p>
            <a:r>
              <a:rPr lang="zh-CN" altLang="en-US" dirty="0"/>
              <a:t>单击此处编辑母版标题样式</a:t>
            </a:r>
            <a:endParaRPr lang="zh-CN" altLang="en-US" dirty="0"/>
          </a:p>
        </p:txBody>
      </p:sp>
      <p:sp>
        <p:nvSpPr>
          <p:cNvPr id="3" name="图片占位符 2"/>
          <p:cNvSpPr>
            <a:spLocks noGrp="1" noChangeAspect="1"/>
          </p:cNvSpPr>
          <p:nvPr>
            <p:ph type="pic" idx="1"/>
            <p:custDataLst>
              <p:tags r:id="rId3"/>
            </p:custDataLst>
          </p:nvPr>
        </p:nvSpPr>
        <p:spPr>
          <a:xfrm>
            <a:off x="5184000" y="6477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custDataLst>
              <p:tags r:id="rId4"/>
            </p:custDataLst>
          </p:nvPr>
        </p:nvSpPr>
        <p:spPr>
          <a:xfrm>
            <a:off x="839787" y="22479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280822" y="365125"/>
            <a:ext cx="1072978"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838200" y="365125"/>
            <a:ext cx="9356124" cy="5811838"/>
          </a:xfrm>
        </p:spPr>
        <p:txBody>
          <a:bodyPr vert="eaVert"/>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D6BFFAB9-B0CE-4568-BB33-D09C48035AD9}"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21CB36C4-C9C5-46A1-956B-17812172D97A}"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838200" y="756084"/>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838114" y="2713200"/>
            <a:ext cx="6823075" cy="1202510"/>
          </a:xfrm>
        </p:spPr>
        <p:txBody>
          <a:bodyPr vert="horz" lIns="90000" tIns="46800" rIns="90000" bIns="46800" rtlCol="0" anchor="b" anchorCtr="0">
            <a:normAutofit/>
          </a:bodyPr>
          <a:lstStyle>
            <a:lvl1pPr marL="0" marR="0" algn="l" defTabSz="914400" rtl="0" eaLnBrk="1" fontAlgn="auto" latinLnBrk="0" hangingPunct="1">
              <a:lnSpc>
                <a:spcPct val="120000"/>
              </a:lnSpc>
              <a:buNone/>
              <a:defRPr kumimoji="0" lang="zh-CN" altLang="en-US" sz="6000" b="1" i="0" u="none" strike="noStrike" kern="1200" cap="none" spc="0" normalizeH="0" baseline="0" noProof="1" dirty="0">
                <a:solidFill>
                  <a:schemeClr val="tx2"/>
                </a:solidFill>
                <a:uFillTx/>
                <a:latin typeface="+mj-ea"/>
                <a:ea typeface="+mj-ea"/>
                <a:cs typeface="+mj-cs"/>
                <a:sym typeface="+mn-ea"/>
              </a:defRPr>
            </a:lvl1pPr>
          </a:lstStyle>
          <a:p>
            <a:pPr lvl="0"/>
            <a:r>
              <a:rPr dirty="0">
                <a:sym typeface="+mn-ea"/>
              </a:rPr>
              <a:t>单击此处编辑标题</a:t>
            </a:r>
            <a:endParaRPr dirty="0">
              <a:sym typeface="+mn-ea"/>
            </a:endParaRPr>
          </a:p>
        </p:txBody>
      </p:sp>
      <p:sp>
        <p:nvSpPr>
          <p:cNvPr id="3" name="日期占位符 2"/>
          <p:cNvSpPr>
            <a:spLocks noGrp="1"/>
          </p:cNvSpPr>
          <p:nvPr>
            <p:ph type="dt" sz="half" idx="10"/>
            <p:custDataLst>
              <p:tags r:id="rId3"/>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lvl1pPr>
              <a:defRPr>
                <a:latin typeface="微软雅黑" panose="020B0503020204020204" charset="-122"/>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5"/>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
        <p:nvSpPr>
          <p:cNvPr id="9" name="文本占位符 8"/>
          <p:cNvSpPr>
            <a:spLocks noGrp="1"/>
          </p:cNvSpPr>
          <p:nvPr>
            <p:ph type="body" sz="quarter" idx="14"/>
            <p:custDataLst>
              <p:tags r:id="rId6"/>
            </p:custDataLst>
          </p:nvPr>
        </p:nvSpPr>
        <p:spPr>
          <a:xfrm>
            <a:off x="838114" y="3958938"/>
            <a:ext cx="6823075" cy="538163"/>
          </a:xfrm>
        </p:spPr>
        <p:txBody>
          <a:bodyPr/>
          <a:lstStyle>
            <a:lvl1pPr marL="0" indent="0">
              <a:buNone/>
              <a:defRPr>
                <a:solidFill>
                  <a:schemeClr val="tx2"/>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9" Type="http://schemas.openxmlformats.org/officeDocument/2006/relationships/theme" Target="../theme/theme2.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image" Target="../media/image3.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9" Type="http://schemas.openxmlformats.org/officeDocument/2006/relationships/theme" Target="../theme/theme3.xml"/><Relationship Id="rId18" Type="http://schemas.openxmlformats.org/officeDocument/2006/relationships/tags" Target="../tags/tag124.xml"/><Relationship Id="rId17" Type="http://schemas.openxmlformats.org/officeDocument/2006/relationships/tags" Target="../tags/tag123.xml"/><Relationship Id="rId16" Type="http://schemas.openxmlformats.org/officeDocument/2006/relationships/tags" Target="../tags/tag122.xml"/><Relationship Id="rId15" Type="http://schemas.openxmlformats.org/officeDocument/2006/relationships/tags" Target="../tags/tag121.xml"/><Relationship Id="rId14" Type="http://schemas.openxmlformats.org/officeDocument/2006/relationships/tags" Target="../tags/tag120.xml"/><Relationship Id="rId13" Type="http://schemas.openxmlformats.org/officeDocument/2006/relationships/tags" Target="../tags/tag119.xml"/><Relationship Id="rId12" Type="http://schemas.openxmlformats.org/officeDocument/2006/relationships/image" Target="../media/image3.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838200" y="428625"/>
            <a:ext cx="10515600" cy="1325563"/>
          </a:xfrm>
          <a:prstGeom prst="rect">
            <a:avLst/>
          </a:prstGeom>
        </p:spPr>
        <p:txBody>
          <a:bodyPr vert="horz" lIns="90000" tIns="46800" rIns="90000" bIns="4680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838200" y="1889125"/>
            <a:ext cx="10515600" cy="4351338"/>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838200" y="6356350"/>
            <a:ext cx="2743200" cy="365125"/>
          </a:xfrm>
          <a:prstGeom prst="rect">
            <a:avLst/>
          </a:prstGeom>
        </p:spPr>
        <p:txBody>
          <a:bodyPr vert="horz" lIns="90000" tIns="46800" rIns="90000" bIns="46800" rtlCol="0" anchor="ctr">
            <a:normAutofit/>
          </a:bodyPr>
          <a:lstStyle>
            <a:lvl1pPr algn="l">
              <a:lnSpc>
                <a:spcPct val="120000"/>
              </a:lnSpc>
              <a:defRPr sz="1200">
                <a:solidFill>
                  <a:schemeClr val="bg1">
                    <a:lumMod val="50000"/>
                  </a:schemeClr>
                </a:solidFill>
              </a:defRPr>
            </a:lvl1pPr>
          </a:lstStyle>
          <a:p>
            <a:fld id="{D6BFFAB9-B0CE-4568-BB33-D09C48035AD9}" type="datetimeFigureOut">
              <a:rPr lang="zh-CN" altLang="en-US" smtClean="0"/>
            </a:fld>
            <a:endParaRPr lang="zh-CN" altLang="en-US" dirty="0"/>
          </a:p>
        </p:txBody>
      </p:sp>
      <p:sp>
        <p:nvSpPr>
          <p:cNvPr id="5" name="页脚占位符 4"/>
          <p:cNvSpPr>
            <a:spLocks noGrp="1"/>
          </p:cNvSpPr>
          <p:nvPr>
            <p:ph type="ftr" sz="quarter" idx="3"/>
            <p:custDataLst>
              <p:tags r:id="rId16"/>
            </p:custDataLst>
          </p:nvPr>
        </p:nvSpPr>
        <p:spPr>
          <a:xfrm>
            <a:off x="4038600" y="6356350"/>
            <a:ext cx="4114800" cy="365125"/>
          </a:xfrm>
          <a:prstGeom prst="rect">
            <a:avLst/>
          </a:prstGeom>
        </p:spPr>
        <p:txBody>
          <a:bodyPr vert="horz" lIns="90000" tIns="46800" rIns="90000" bIns="46800" rtlCol="0" anchor="ctr">
            <a:normAutofit/>
          </a:bodyPr>
          <a:lstStyle>
            <a:lvl1pPr algn="ctr">
              <a:lnSpc>
                <a:spcPct val="120000"/>
              </a:lnSpc>
              <a:defRPr sz="1200">
                <a:solidFill>
                  <a:schemeClr val="bg1">
                    <a:lumMod val="50000"/>
                  </a:schemeClr>
                </a:solidFill>
              </a:defRPr>
            </a:lvl1pPr>
          </a:lstStyle>
          <a:p>
            <a:endParaRPr lang="zh-CN" altLang="en-US"/>
          </a:p>
        </p:txBody>
      </p:sp>
      <p:sp>
        <p:nvSpPr>
          <p:cNvPr id="6" name="灯片编号占位符 5"/>
          <p:cNvSpPr>
            <a:spLocks noGrp="1"/>
          </p:cNvSpPr>
          <p:nvPr>
            <p:ph type="sldNum" sz="quarter" idx="4"/>
            <p:custDataLst>
              <p:tags r:id="rId17"/>
            </p:custDataLst>
          </p:nvPr>
        </p:nvSpPr>
        <p:spPr>
          <a:xfrm>
            <a:off x="8610600" y="6356350"/>
            <a:ext cx="2743200" cy="365125"/>
          </a:xfrm>
          <a:prstGeom prst="rect">
            <a:avLst/>
          </a:prstGeom>
        </p:spPr>
        <p:txBody>
          <a:bodyPr vert="horz" lIns="90000" tIns="46800" rIns="90000" bIns="46800" rtlCol="0" anchor="ctr">
            <a:normAutofit/>
          </a:bodyPr>
          <a:lstStyle>
            <a:lvl1pPr algn="r">
              <a:lnSpc>
                <a:spcPct val="120000"/>
              </a:lnSpc>
              <a:defRPr sz="1200">
                <a:solidFill>
                  <a:schemeClr val="bg1">
                    <a:lumMod val="50000"/>
                  </a:schemeClr>
                </a:solidFill>
              </a:defRPr>
            </a:lvl1pPr>
          </a:lstStyle>
          <a:p>
            <a:fld id="{21CB36C4-C9C5-46A1-956B-17812172D97A}" type="slidenum">
              <a:rPr lang="zh-CN" altLang="en-US" smtClean="0"/>
            </a:fld>
            <a:endParaRPr lang="zh-CN" altLang="en-US"/>
          </a:p>
        </p:txBody>
      </p:sp>
      <p:sp>
        <p:nvSpPr>
          <p:cNvPr id="7" name="KSO_TEMPLATE" hidden="1"/>
          <p:cNvSpPr/>
          <p:nvPr>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20000"/>
        </a:lnSpc>
        <a:spcBef>
          <a:spcPct val="0"/>
        </a:spcBef>
        <a:buNone/>
        <a:defRPr sz="4400" b="1"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838200" y="428625"/>
            <a:ext cx="10515600" cy="1325563"/>
          </a:xfrm>
          <a:prstGeom prst="rect">
            <a:avLst/>
          </a:prstGeom>
        </p:spPr>
        <p:txBody>
          <a:bodyPr vert="horz" lIns="90000" tIns="46800" rIns="90000" bIns="4680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838200" y="1889125"/>
            <a:ext cx="10515600" cy="4351338"/>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838200" y="6356350"/>
            <a:ext cx="2743200" cy="365125"/>
          </a:xfrm>
          <a:prstGeom prst="rect">
            <a:avLst/>
          </a:prstGeom>
        </p:spPr>
        <p:txBody>
          <a:bodyPr vert="horz" lIns="90000" tIns="46800" rIns="90000" bIns="46800" rtlCol="0" anchor="ctr">
            <a:normAutofit/>
          </a:bodyPr>
          <a:lstStyle>
            <a:lvl1pPr algn="l">
              <a:lnSpc>
                <a:spcPct val="120000"/>
              </a:lnSpc>
              <a:defRPr sz="1200">
                <a:solidFill>
                  <a:schemeClr val="bg1">
                    <a:lumMod val="50000"/>
                  </a:schemeClr>
                </a:solidFill>
              </a:defRPr>
            </a:lvl1pPr>
          </a:lstStyle>
          <a:p>
            <a:fld id="{D6BFFAB9-B0CE-4568-BB33-D09C48035AD9}" type="datetimeFigureOut">
              <a:rPr lang="zh-CN" altLang="en-US" smtClean="0"/>
            </a:fld>
            <a:endParaRPr lang="zh-CN" altLang="en-US" dirty="0"/>
          </a:p>
        </p:txBody>
      </p:sp>
      <p:sp>
        <p:nvSpPr>
          <p:cNvPr id="5" name="页脚占位符 4"/>
          <p:cNvSpPr>
            <a:spLocks noGrp="1"/>
          </p:cNvSpPr>
          <p:nvPr>
            <p:ph type="ftr" sz="quarter" idx="3"/>
            <p:custDataLst>
              <p:tags r:id="rId16"/>
            </p:custDataLst>
          </p:nvPr>
        </p:nvSpPr>
        <p:spPr>
          <a:xfrm>
            <a:off x="4038600" y="6356350"/>
            <a:ext cx="4114800" cy="365125"/>
          </a:xfrm>
          <a:prstGeom prst="rect">
            <a:avLst/>
          </a:prstGeom>
        </p:spPr>
        <p:txBody>
          <a:bodyPr vert="horz" lIns="90000" tIns="46800" rIns="90000" bIns="46800" rtlCol="0" anchor="ctr">
            <a:normAutofit/>
          </a:bodyPr>
          <a:lstStyle>
            <a:lvl1pPr algn="ctr">
              <a:lnSpc>
                <a:spcPct val="120000"/>
              </a:lnSpc>
              <a:defRPr sz="1200">
                <a:solidFill>
                  <a:schemeClr val="bg1">
                    <a:lumMod val="50000"/>
                  </a:schemeClr>
                </a:solidFill>
              </a:defRPr>
            </a:lvl1pPr>
          </a:lstStyle>
          <a:p>
            <a:endParaRPr lang="zh-CN" altLang="en-US"/>
          </a:p>
        </p:txBody>
      </p:sp>
      <p:sp>
        <p:nvSpPr>
          <p:cNvPr id="6" name="灯片编号占位符 5"/>
          <p:cNvSpPr>
            <a:spLocks noGrp="1"/>
          </p:cNvSpPr>
          <p:nvPr>
            <p:ph type="sldNum" sz="quarter" idx="4"/>
            <p:custDataLst>
              <p:tags r:id="rId17"/>
            </p:custDataLst>
          </p:nvPr>
        </p:nvSpPr>
        <p:spPr>
          <a:xfrm>
            <a:off x="8610600" y="6356350"/>
            <a:ext cx="2743200" cy="365125"/>
          </a:xfrm>
          <a:prstGeom prst="rect">
            <a:avLst/>
          </a:prstGeom>
        </p:spPr>
        <p:txBody>
          <a:bodyPr vert="horz" lIns="90000" tIns="46800" rIns="90000" bIns="46800" rtlCol="0" anchor="ctr">
            <a:normAutofit/>
          </a:bodyPr>
          <a:lstStyle>
            <a:lvl1pPr algn="r">
              <a:lnSpc>
                <a:spcPct val="120000"/>
              </a:lnSpc>
              <a:defRPr sz="1200">
                <a:solidFill>
                  <a:schemeClr val="bg1">
                    <a:lumMod val="50000"/>
                  </a:schemeClr>
                </a:solidFill>
              </a:defRPr>
            </a:lvl1pPr>
          </a:lstStyle>
          <a:p>
            <a:fld id="{21CB36C4-C9C5-46A1-956B-17812172D97A}" type="slidenum">
              <a:rPr lang="zh-CN" altLang="en-US" smtClean="0"/>
            </a:fld>
            <a:endParaRPr lang="zh-CN" altLang="en-US"/>
          </a:p>
        </p:txBody>
      </p:sp>
      <p:sp>
        <p:nvSpPr>
          <p:cNvPr id="7" name="KSO_TEMPLATE" hidden="1"/>
          <p:cNvSpPr/>
          <p:nvPr>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120000"/>
        </a:lnSpc>
        <a:spcBef>
          <a:spcPct val="0"/>
        </a:spcBef>
        <a:buNone/>
        <a:defRPr sz="4400" b="1"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25.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5.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6.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7.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8.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9.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0.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1.xml"/><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2.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3.xml"/><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4.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2.xml"/><Relationship Id="rId4" Type="http://schemas.openxmlformats.org/officeDocument/2006/relationships/themeOverride" Target="../theme/themeOverride1.xml"/><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5.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6.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13.xml"/><Relationship Id="rId4" Type="http://schemas.openxmlformats.org/officeDocument/2006/relationships/tags" Target="../tags/tag147.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8.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9.xml"/><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0.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51.xml"/><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52.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3.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54.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28.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155.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56.xml"/><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58.xml"/><Relationship Id="rId1" Type="http://schemas.openxmlformats.org/officeDocument/2006/relationships/image" Target="../media/image4.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5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0.xml"/><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61.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2.xml"/><Relationship Id="rId1" Type="http://schemas.openxmlformats.org/officeDocument/2006/relationships/image" Target="../media/image4.pn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63.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4.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3.xml"/><Relationship Id="rId3" Type="http://schemas.openxmlformats.org/officeDocument/2006/relationships/tags" Target="../tags/tag129.xml"/><Relationship Id="rId2" Type="http://schemas.openxmlformats.org/officeDocument/2006/relationships/image" Target="../media/image4.png"/><Relationship Id="rId1"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5.xml"/><Relationship Id="rId1"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6.xml"/><Relationship Id="rId1" Type="http://schemas.openxmlformats.org/officeDocument/2006/relationships/image" Target="../media/image4.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7.xml"/><Relationship Id="rId1"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68.xml"/><Relationship Id="rId1" Type="http://schemas.openxmlformats.org/officeDocument/2006/relationships/image" Target="../media/image4.pn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9.xml"/><Relationship Id="rId1" Type="http://schemas.openxmlformats.org/officeDocument/2006/relationships/image" Target="../media/image4.png"/></Relationships>
</file>

<file path=ppt/slides/_rels/slide45.xml.rels><?xml version="1.0" encoding="UTF-8" standalone="yes"?>
<Relationships xmlns="http://schemas.openxmlformats.org/package/2006/relationships"><Relationship Id="rId6" Type="http://schemas.openxmlformats.org/officeDocument/2006/relationships/slideLayout" Target="../slideLayouts/slideLayout13.xml"/><Relationship Id="rId5" Type="http://schemas.openxmlformats.org/officeDocument/2006/relationships/tags" Target="../tags/tag170.xml"/><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4.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71.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72.xml"/><Relationship Id="rId1" Type="http://schemas.openxmlformats.org/officeDocument/2006/relationships/image" Target="../media/image4.png"/></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73.xml"/><Relationship Id="rId1" Type="http://schemas.openxmlformats.org/officeDocument/2006/relationships/image" Target="../media/image4.png"/></Relationships>
</file>

<file path=ppt/slides/_rels/slide49.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22.xml"/><Relationship Id="rId5" Type="http://schemas.openxmlformats.org/officeDocument/2006/relationships/themeOverride" Target="../theme/themeOverride2.xml"/><Relationship Id="rId4" Type="http://schemas.openxmlformats.org/officeDocument/2006/relationships/tags" Target="../tags/tag176.xml"/><Relationship Id="rId3" Type="http://schemas.openxmlformats.org/officeDocument/2006/relationships/image" Target="../media/image4.png"/><Relationship Id="rId2" Type="http://schemas.openxmlformats.org/officeDocument/2006/relationships/tags" Target="../tags/tag175.xml"/><Relationship Id="rId1" Type="http://schemas.openxmlformats.org/officeDocument/2006/relationships/tags" Target="../tags/tag174.xml"/></Relationships>
</file>

<file path=ppt/slides/_rels/slide5.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5.xml"/><Relationship Id="rId3" Type="http://schemas.openxmlformats.org/officeDocument/2006/relationships/tags" Target="../tags/tag130.xml"/><Relationship Id="rId2" Type="http://schemas.openxmlformats.org/officeDocument/2006/relationships/image" Target="../media/image4.pn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31.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32.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9.xml"/><Relationship Id="rId2" Type="http://schemas.openxmlformats.org/officeDocument/2006/relationships/tags" Target="../tags/tag133.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3.xml"/><Relationship Id="rId2" Type="http://schemas.openxmlformats.org/officeDocument/2006/relationships/tags" Target="../tags/tag134.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5964555" y="278765"/>
            <a:ext cx="6299200" cy="521970"/>
          </a:xfrm>
          <a:prstGeom prst="rect">
            <a:avLst/>
          </a:prstGeom>
          <a:noFill/>
        </p:spPr>
        <p:txBody>
          <a:bodyPr wrap="square" rtlCol="0">
            <a:spAutoFit/>
          </a:bodyPr>
          <a:p>
            <a:r>
              <a:rPr lang="zh-CN" altLang="en-US" sz="2800">
                <a:solidFill>
                  <a:schemeClr val="accent1"/>
                </a:solidFill>
                <a:effectLst>
                  <a:outerShdw blurRad="38100" dist="25400" dir="5400000" algn="ctr" rotWithShape="0">
                    <a:srgbClr val="6E747A">
                      <a:alpha val="43000"/>
                    </a:srgbClr>
                  </a:outerShdw>
                </a:effectLst>
              </a:rPr>
              <a:t>工程施工管理</a:t>
            </a:r>
            <a:endParaRPr lang="zh-CN" altLang="en-US" sz="2800">
              <a:solidFill>
                <a:schemeClr val="accent1"/>
              </a:solidFill>
              <a:effectLst>
                <a:outerShdw blurRad="38100" dist="25400" dir="5400000" algn="ctr" rotWithShape="0">
                  <a:srgbClr val="6E747A">
                    <a:alpha val="43000"/>
                  </a:srgbClr>
                </a:outerShdw>
              </a:effectLst>
            </a:endParaRPr>
          </a:p>
        </p:txBody>
      </p:sp>
      <p:sp>
        <p:nvSpPr>
          <p:cNvPr id="11" name="文本框 10"/>
          <p:cNvSpPr txBox="1"/>
          <p:nvPr/>
        </p:nvSpPr>
        <p:spPr>
          <a:xfrm>
            <a:off x="6076315" y="962025"/>
            <a:ext cx="2312035" cy="1599565"/>
          </a:xfrm>
          <a:prstGeom prst="rect">
            <a:avLst/>
          </a:prstGeom>
          <a:noFill/>
        </p:spPr>
        <p:txBody>
          <a:bodyPr wrap="square" rtlCol="0">
            <a:spAutoFit/>
          </a:bodyPr>
          <a:p>
            <a:r>
              <a:rPr lang="zh-CN" altLang="en-US" sz="1400">
                <a:solidFill>
                  <a:schemeClr val="accent1"/>
                </a:solidFill>
                <a:effectLst>
                  <a:outerShdw blurRad="38100" dist="25400" dir="5400000" algn="ctr" rotWithShape="0">
                    <a:srgbClr val="6E747A">
                      <a:alpha val="43000"/>
                    </a:srgbClr>
                  </a:outerShdw>
                </a:effectLst>
              </a:rPr>
              <a:t>一、安全管理制度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二、质量管理制度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三、技术管理制度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四、进度施工管理制度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五、安全生产管理制度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六、成本核算</a:t>
            </a:r>
            <a:r>
              <a:rPr lang="zh-CN" altLang="en-US" sz="1400">
                <a:solidFill>
                  <a:schemeClr val="accent1"/>
                </a:solidFill>
                <a:effectLst>
                  <a:outerShdw blurRad="38100" dist="25400" dir="5400000" algn="ctr" rotWithShape="0">
                    <a:srgbClr val="6E747A">
                      <a:alpha val="43000"/>
                    </a:srgbClr>
                  </a:outerShdw>
                </a:effectLst>
              </a:rPr>
              <a:t>管理制度</a:t>
            </a:r>
            <a:endParaRPr lang="zh-CN" altLang="en-US" sz="1400">
              <a:solidFill>
                <a:schemeClr val="accent1"/>
              </a:solidFill>
              <a:effectLst>
                <a:outerShdw blurRad="38100" dist="25400" dir="5400000" algn="ctr" rotWithShape="0">
                  <a:srgbClr val="6E747A">
                    <a:alpha val="43000"/>
                  </a:srgbClr>
                </a:outerShdw>
              </a:effectLst>
            </a:endParaRPr>
          </a:p>
          <a:p>
            <a:r>
              <a:rPr lang="zh-CN" altLang="en-US" sz="1400">
                <a:solidFill>
                  <a:schemeClr val="accent1"/>
                </a:solidFill>
                <a:effectLst>
                  <a:outerShdw blurRad="38100" dist="25400" dir="5400000" algn="ctr" rotWithShape="0">
                    <a:srgbClr val="6E747A">
                      <a:alpha val="43000"/>
                    </a:srgbClr>
                  </a:outerShdw>
                </a:effectLst>
              </a:rPr>
              <a:t>七、项目部档案管理制度</a:t>
            </a:r>
            <a:endParaRPr lang="zh-CN" altLang="en-US" sz="1400">
              <a:solidFill>
                <a:schemeClr val="accent1"/>
              </a:solidFill>
              <a:effectLst>
                <a:outerShdw blurRad="38100" dist="25400" dir="5400000" algn="ctr" rotWithShape="0">
                  <a:srgbClr val="6E747A">
                    <a:alpha val="43000"/>
                  </a:srgbClr>
                </a:outerShdw>
              </a:effectLst>
            </a:endParaRPr>
          </a:p>
        </p:txBody>
      </p:sp>
      <p:sp>
        <p:nvSpPr>
          <p:cNvPr id="7" name="文本框 6"/>
          <p:cNvSpPr txBox="1"/>
          <p:nvPr/>
        </p:nvSpPr>
        <p:spPr>
          <a:xfrm>
            <a:off x="6076315" y="4169410"/>
            <a:ext cx="6299200" cy="521970"/>
          </a:xfrm>
          <a:prstGeom prst="rect">
            <a:avLst/>
          </a:prstGeom>
          <a:noFill/>
        </p:spPr>
        <p:txBody>
          <a:bodyPr wrap="square" rtlCol="0">
            <a:spAutoFit/>
          </a:bodyPr>
          <a:p>
            <a:r>
              <a:rPr lang="zh-CN" altLang="en-US" sz="2800">
                <a:solidFill>
                  <a:schemeClr val="accent1"/>
                </a:solidFill>
                <a:effectLst>
                  <a:outerShdw blurRad="38100" dist="25400" dir="5400000" algn="ctr" rotWithShape="0">
                    <a:srgbClr val="6E747A">
                      <a:alpha val="43000"/>
                    </a:srgbClr>
                  </a:outerShdw>
                </a:effectLst>
              </a:rPr>
              <a:t>商学院管理制度</a:t>
            </a:r>
            <a:endParaRPr lang="zh-CN" altLang="en-US" sz="2800">
              <a:solidFill>
                <a:schemeClr val="accent1"/>
              </a:solidFill>
              <a:effectLst>
                <a:outerShdw blurRad="38100" dist="25400" dir="5400000" algn="ctr" rotWithShape="0">
                  <a:srgbClr val="6E747A">
                    <a:alpha val="43000"/>
                  </a:srgbClr>
                </a:outerShdw>
              </a:effectLst>
            </a:endParaRPr>
          </a:p>
        </p:txBody>
      </p:sp>
      <p:sp>
        <p:nvSpPr>
          <p:cNvPr id="10" name="文本框 9"/>
          <p:cNvSpPr txBox="1"/>
          <p:nvPr/>
        </p:nvSpPr>
        <p:spPr>
          <a:xfrm>
            <a:off x="5964555" y="2936875"/>
            <a:ext cx="6299200" cy="521970"/>
          </a:xfrm>
          <a:prstGeom prst="rect">
            <a:avLst/>
          </a:prstGeom>
          <a:noFill/>
        </p:spPr>
        <p:txBody>
          <a:bodyPr wrap="square" rtlCol="0">
            <a:spAutoFit/>
          </a:bodyPr>
          <a:p>
            <a:r>
              <a:rPr lang="zh-CN" altLang="en-US" sz="2800">
                <a:solidFill>
                  <a:schemeClr val="accent1"/>
                </a:solidFill>
                <a:effectLst>
                  <a:outerShdw blurRad="38100" dist="25400" dir="5400000" algn="ctr" rotWithShape="0">
                    <a:srgbClr val="6E747A">
                      <a:alpha val="43000"/>
                    </a:srgbClr>
                  </a:outerShdw>
                </a:effectLst>
              </a:rPr>
              <a:t>文明办公管理制度</a:t>
            </a:r>
            <a:endParaRPr lang="zh-CN" altLang="en-US" sz="2800">
              <a:solidFill>
                <a:schemeClr val="accent1"/>
              </a:solidFill>
              <a:effectLst>
                <a:outerShdw blurRad="38100" dist="25400" dir="5400000" algn="ctr" rotWithShape="0">
                  <a:srgbClr val="6E747A">
                    <a:alpha val="43000"/>
                  </a:srgbClr>
                </a:outerShdw>
              </a:effectLst>
            </a:endParaRPr>
          </a:p>
        </p:txBody>
      </p:sp>
      <p:sp>
        <p:nvSpPr>
          <p:cNvPr id="8" name="文本框 7"/>
          <p:cNvSpPr txBox="1"/>
          <p:nvPr/>
        </p:nvSpPr>
        <p:spPr>
          <a:xfrm>
            <a:off x="6076315" y="4978400"/>
            <a:ext cx="6299200" cy="521970"/>
          </a:xfrm>
          <a:prstGeom prst="rect">
            <a:avLst/>
          </a:prstGeom>
          <a:noFill/>
        </p:spPr>
        <p:txBody>
          <a:bodyPr wrap="square" rtlCol="0">
            <a:spAutoFit/>
            <a:scene3d>
              <a:camera prst="orthographicFront"/>
              <a:lightRig rig="threePt" dir="t"/>
            </a:scene3d>
          </a:bodyPr>
          <a:p>
            <a:r>
              <a:rPr lang="zh-CN" altLang="en-US" sz="2800">
                <a:solidFill>
                  <a:schemeClr val="accent1"/>
                </a:solidFill>
                <a:effectLst>
                  <a:outerShdw blurRad="38100" dist="25400" dir="5400000" algn="ctr" rotWithShape="0">
                    <a:srgbClr val="6E747A">
                      <a:alpha val="43000"/>
                    </a:srgbClr>
                  </a:outerShdw>
                </a:effectLst>
              </a:rPr>
              <a:t>物业管理制度</a:t>
            </a:r>
            <a:endParaRPr lang="zh-CN" altLang="en-US" sz="2800">
              <a:solidFill>
                <a:schemeClr val="accent1"/>
              </a:solidFill>
              <a:effectLst>
                <a:outerShdw blurRad="38100" dist="25400" dir="5400000" algn="ctr" rotWithShape="0">
                  <a:srgbClr val="6E747A">
                    <a:alpha val="43000"/>
                  </a:srgbClr>
                </a:outerShdw>
              </a:effectLst>
            </a:endParaRPr>
          </a:p>
        </p:txBody>
      </p:sp>
      <p:sp>
        <p:nvSpPr>
          <p:cNvPr id="5" name="文本框 4"/>
          <p:cNvSpPr txBox="1"/>
          <p:nvPr/>
        </p:nvSpPr>
        <p:spPr>
          <a:xfrm>
            <a:off x="6268720" y="3575685"/>
            <a:ext cx="1642745" cy="306705"/>
          </a:xfrm>
          <a:prstGeom prst="rect">
            <a:avLst/>
          </a:prstGeom>
          <a:noFill/>
        </p:spPr>
        <p:txBody>
          <a:bodyPr wrap="square" rtlCol="0">
            <a:spAutoFit/>
          </a:bodyPr>
          <a:p>
            <a:r>
              <a:rPr lang="zh-CN" altLang="en-US" sz="1400">
                <a:solidFill>
                  <a:schemeClr val="accent1"/>
                </a:solidFill>
                <a:effectLst>
                  <a:outerShdw blurRad="38100" dist="25400" dir="5400000" algn="ctr" rotWithShape="0">
                    <a:srgbClr val="6E747A">
                      <a:alpha val="43000"/>
                    </a:srgbClr>
                  </a:outerShdw>
                </a:effectLst>
              </a:rPr>
              <a:t>一、</a:t>
            </a:r>
            <a:r>
              <a:rPr lang="zh-CN" altLang="en-US" sz="1400">
                <a:solidFill>
                  <a:schemeClr val="accent1"/>
                </a:solidFill>
                <a:effectLst>
                  <a:outerShdw blurRad="38100" dist="25400" dir="5400000" algn="ctr" rotWithShape="0">
                    <a:srgbClr val="6E747A">
                      <a:alpha val="43000"/>
                    </a:srgbClr>
                  </a:outerShdw>
                </a:effectLst>
              </a:rPr>
              <a:t>员工文明规范</a:t>
            </a:r>
            <a:endParaRPr lang="zh-CN" altLang="en-US" sz="1400">
              <a:solidFill>
                <a:schemeClr val="accent1"/>
              </a:solidFill>
              <a:effectLst>
                <a:outerShdw blurRad="38100" dist="25400" dir="5400000" algn="ctr" rotWithShape="0">
                  <a:srgbClr val="6E747A">
                    <a:alpha val="43000"/>
                  </a:srgbClr>
                </a:outerShdw>
              </a:effectLst>
            </a:endParaRPr>
          </a:p>
        </p:txBody>
      </p:sp>
      <p:sp>
        <p:nvSpPr>
          <p:cNvPr id="3" name="文本框 2"/>
          <p:cNvSpPr txBox="1"/>
          <p:nvPr/>
        </p:nvSpPr>
        <p:spPr>
          <a:xfrm>
            <a:off x="1279525" y="715010"/>
            <a:ext cx="3761740" cy="768350"/>
          </a:xfrm>
          <a:prstGeom prst="rect">
            <a:avLst/>
          </a:prstGeom>
          <a:noFill/>
        </p:spPr>
        <p:txBody>
          <a:bodyPr wrap="square" rtlCol="0">
            <a:spAutoFit/>
          </a:bodyPr>
          <a:p>
            <a:r>
              <a:rPr lang="zh-CN" altLang="en-US" sz="4400"/>
              <a:t>目录：</a:t>
            </a:r>
            <a:endParaRPr lang="zh-CN" altLang="en-US" sz="4400"/>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0" y="0"/>
            <a:ext cx="1213485" cy="857885"/>
          </a:xfrm>
          <a:prstGeom prst="rect">
            <a:avLst/>
          </a:prstGeom>
        </p:spPr>
      </p:pic>
      <p:sp>
        <p:nvSpPr>
          <p:cNvPr id="100" name="文本框 99"/>
          <p:cNvSpPr txBox="1"/>
          <p:nvPr/>
        </p:nvSpPr>
        <p:spPr>
          <a:xfrm>
            <a:off x="1213485" y="1365250"/>
            <a:ext cx="10843260" cy="4799965"/>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摊铺过程：</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沥青混合料摊铺尽量采用双机联铺，两台摊铺机进行摊铺时应前后交错10-20米，呈梯队方式同步摊铺，两幅之间搭接30mm左右，上、下层搭接位置应错开200mm 以上。</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摊铺机必须缓慢、均匀、连续不断地摊铺，不得随意变换速度或中途停段，以提高平整度，减少混合料的离析。</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粗粒式沥青砼采用非接触式平衡梁控制标高和厚度。</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中粒式、细粒式沥青砼采用非接触式平衡梁自动找平控制厚度和平整度。</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⑤</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沥青砼的松铺系数根据混合料类型由试铺试压确定。</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摊铺机的螺旋布料器应相应于摊铺速度调整到保持一个稳定的速度均衡地转动，两侧应保持有不少于送料器</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2/3高度的混合料，以减少在摊铺过程中混合料的离析。</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a:p>
            <a:pPr indent="0"/>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第四步</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沥青砼的碾压</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sym typeface="+mn-ea"/>
              </a:rPr>
              <a:t>①</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检测碾压各工序温度（初压温度、复压温度、终压温度）。</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sym typeface="+mn-ea"/>
              </a:rPr>
              <a:t>②</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碾压遍数根据试验路确实压实遍数为准（确定方法与级配碎石底基层相同）。</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sym typeface="+mn-ea"/>
              </a:rPr>
              <a:t>③</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碾压程序：碾压时应重叠1/3－1/2轮宽，后轮必须超过两段接缝处，压路机速度初压为1.5-1.7km/h,稳压采用2.0-3.0km/h，终压用3－5km/h，直线和不设超高段由两侧向路中心碾压，设超高处从超高内侧向外侧碾压；压路机禁止在碾压成形或温度大于70℃的地方停留和掉头，急转弯。</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440690" y="857885"/>
            <a:ext cx="1459230" cy="368300"/>
          </a:xfrm>
          <a:prstGeom prst="rect">
            <a:avLst/>
          </a:prstGeom>
          <a:noFill/>
        </p:spPr>
        <p:txBody>
          <a:bodyPr wrap="none" rtlCol="0" anchor="t">
            <a:spAutoFit/>
          </a:bodyPr>
          <a:p>
            <a:r>
              <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1</a:t>
            </a:r>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、道路施工</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555115" y="1376045"/>
            <a:ext cx="7523480" cy="4523105"/>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第五步</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接缝处理</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sym typeface="+mn-ea"/>
              </a:rPr>
              <a:t>①</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接缝采用平接缝，每天工作缝结束时用三米直尺进行找平，不平整部分用切割机切除，接缝时先用压路机横压，如有不顺及时用三米尺测量，再进行人工铲除或找补。</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第六步 开放交通：</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sym typeface="+mn-ea"/>
              </a:rPr>
              <a:t>①</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当沥清砼表面温度小于50℃时方可开放交通，如有不能封闭交通地段用水车洒水冷却。</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第七步 沥青砼平整度的控制措施 ：</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①</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采用非接触式平衡梁进行找平控制。</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②</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计算摊铺速度，中间尽量少停顿。</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③</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处理好每次横接逢。</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④</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碾压均匀，平稳，有序。</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⑤</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车辆倒料平缓，不撞击摊铺机；</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⑥</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减少人工摊铺、找补，禁止人为破坏，例如：行走。</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⑦</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保通措施得当，禁止行车碾压。</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pic>
        <p:nvPicPr>
          <p:cNvPr id="4" name="图片 3"/>
          <p:cNvPicPr>
            <a:picLocks noChangeAspect="1"/>
          </p:cNvPicPr>
          <p:nvPr/>
        </p:nvPicPr>
        <p:blipFill>
          <a:blip r:embed="rId1"/>
          <a:stretch>
            <a:fillRect/>
          </a:stretch>
        </p:blipFill>
        <p:spPr>
          <a:xfrm>
            <a:off x="0" y="0"/>
            <a:ext cx="1368425" cy="967105"/>
          </a:xfrm>
          <a:prstGeom prst="rect">
            <a:avLst/>
          </a:prstGeom>
        </p:spPr>
      </p:pic>
      <p:sp>
        <p:nvSpPr>
          <p:cNvPr id="3" name="文本框 2"/>
          <p:cNvSpPr txBox="1"/>
          <p:nvPr/>
        </p:nvSpPr>
        <p:spPr>
          <a:xfrm>
            <a:off x="410210" y="967105"/>
            <a:ext cx="1535430" cy="645160"/>
          </a:xfrm>
          <a:prstGeom prst="rect">
            <a:avLst/>
          </a:prstGeom>
          <a:noFill/>
        </p:spPr>
        <p:txBody>
          <a:bodyPr wrap="none" rtlCol="0" anchor="t">
            <a:spAutoFit/>
          </a:bodyPr>
          <a:p>
            <a:r>
              <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1</a:t>
            </a:r>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、道路工程</a:t>
            </a:r>
            <a:r>
              <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a:t>
            </a:r>
            <a:endPar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a:p>
            <a:endPar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184910" y="1478915"/>
            <a:ext cx="10515600" cy="4725035"/>
          </a:xfrm>
        </p:spPr>
        <p:txBody>
          <a:bodyPr>
            <a:normAutofit fontScale="70000"/>
          </a:bodyPr>
          <a:p>
            <a:pPr marL="0" indent="0">
              <a:buNone/>
            </a:pPr>
            <a:r>
              <a:rPr lang="zh-CN" altLang="en-US">
                <a:solidFill>
                  <a:schemeClr val="tx1"/>
                </a:solidFill>
                <a:effectLst>
                  <a:outerShdw blurRad="38100" dist="19050" dir="2700000" algn="tl" rotWithShape="0">
                    <a:schemeClr val="dk1">
                      <a:alpha val="40000"/>
                    </a:schemeClr>
                  </a:outerShdw>
                </a:effectLst>
              </a:rPr>
              <a:t>（</a:t>
            </a:r>
            <a:r>
              <a:rPr lang="en-US" altLang="zh-CN">
                <a:solidFill>
                  <a:schemeClr val="tx1"/>
                </a:solidFill>
                <a:effectLst>
                  <a:outerShdw blurRad="38100" dist="19050" dir="2700000" algn="tl" rotWithShape="0">
                    <a:schemeClr val="dk1">
                      <a:alpha val="40000"/>
                    </a:schemeClr>
                  </a:outerShdw>
                </a:effectLst>
              </a:rPr>
              <a:t>1</a:t>
            </a:r>
            <a:r>
              <a:rPr lang="zh-CN" altLang="en-US">
                <a:solidFill>
                  <a:schemeClr val="tx1"/>
                </a:solidFill>
                <a:effectLst>
                  <a:outerShdw blurRad="38100" dist="19050" dir="2700000" algn="tl" rotWithShape="0">
                    <a:schemeClr val="dk1">
                      <a:alpha val="40000"/>
                    </a:schemeClr>
                  </a:outerShdw>
                </a:effectLst>
              </a:rPr>
              <a:t>）沟槽开挖</a:t>
            </a:r>
            <a:endParaRPr lang="zh-CN" altLang="en-US">
              <a:solidFill>
                <a:schemeClr val="tx1"/>
              </a:solidFill>
              <a:effectLst>
                <a:outerShdw blurRad="38100" dist="19050" dir="2700000" algn="tl" rotWithShape="0">
                  <a:schemeClr val="dk1">
                    <a:alpha val="40000"/>
                  </a:schemeClr>
                </a:outerShdw>
              </a:effectLst>
            </a:endParaRPr>
          </a:p>
          <a:p>
            <a:pPr marL="0" indent="0">
              <a:buNone/>
            </a:pPr>
            <a:r>
              <a:rPr lang="zh-CN" altLang="en-US">
                <a:solidFill>
                  <a:schemeClr val="tx1"/>
                </a:solidFill>
                <a:effectLst>
                  <a:outerShdw blurRad="38100" dist="19050" dir="2700000" algn="tl" rotWithShape="0">
                    <a:schemeClr val="dk1">
                      <a:alpha val="40000"/>
                    </a:schemeClr>
                  </a:outerShdw>
                </a:effectLst>
              </a:rPr>
              <a:t>①测量放线：施工前严格按照设计图纸放出管道中心线、开挖边线、坡脚线及检查井位置；设置高程控制点，施工过程中需跟进测量，并采取必要防护措施，否则处以</a:t>
            </a:r>
            <a:r>
              <a:rPr lang="en-US" altLang="zh-CN">
                <a:solidFill>
                  <a:schemeClr val="tx1"/>
                </a:solidFill>
                <a:effectLst>
                  <a:outerShdw blurRad="38100" dist="19050" dir="2700000" algn="tl" rotWithShape="0">
                    <a:schemeClr val="dk1">
                      <a:alpha val="40000"/>
                    </a:schemeClr>
                  </a:outerShdw>
                </a:effectLst>
              </a:rPr>
              <a:t>2</a:t>
            </a:r>
            <a:r>
              <a:rPr lang="zh-CN" altLang="en-US">
                <a:solidFill>
                  <a:schemeClr val="tx1"/>
                </a:solidFill>
                <a:effectLst>
                  <a:outerShdw blurRad="38100" dist="19050" dir="2700000" algn="tl" rotWithShape="0">
                    <a:schemeClr val="dk1">
                      <a:alpha val="40000"/>
                    </a:schemeClr>
                  </a:outerShdw>
                </a:effectLst>
              </a:rPr>
              <a:t>00元罚款。</a:t>
            </a:r>
            <a:endParaRPr lang="zh-CN" altLang="en-US">
              <a:solidFill>
                <a:schemeClr val="tx1"/>
              </a:solidFill>
              <a:effectLst>
                <a:outerShdw blurRad="38100" dist="19050" dir="2700000" algn="tl" rotWithShape="0">
                  <a:schemeClr val="dk1">
                    <a:alpha val="40000"/>
                  </a:schemeClr>
                </a:outerShdw>
              </a:effectLst>
            </a:endParaRPr>
          </a:p>
          <a:p>
            <a:pPr marL="0" indent="0">
              <a:lnSpc>
                <a:spcPct val="100000"/>
              </a:lnSpc>
              <a:buNone/>
            </a:pPr>
            <a:r>
              <a:rPr lang="zh-CN" altLang="en-US">
                <a:solidFill>
                  <a:schemeClr val="tx1"/>
                </a:solidFill>
                <a:effectLst>
                  <a:outerShdw blurRad="38100" dist="19050" dir="2700000" algn="tl" rotWithShape="0">
                    <a:schemeClr val="dk1">
                      <a:alpha val="40000"/>
                    </a:schemeClr>
                  </a:outerShdw>
                </a:effectLst>
              </a:rPr>
              <a:t>②沟槽底部的开挖宽度，必须按照设计图纸要求开挖，无设计要求时，需满足管道一侧的工作面宽度b1（mm）否则处以每米100元罚款。</a:t>
            </a:r>
            <a:endParaRPr lang="zh-CN" altLang="en-US">
              <a:solidFill>
                <a:schemeClr val="tx1"/>
              </a:solidFill>
              <a:effectLst>
                <a:outerShdw blurRad="38100" dist="19050" dir="2700000" algn="tl" rotWithShape="0">
                  <a:schemeClr val="dk1">
                    <a:alpha val="40000"/>
                  </a:schemeClr>
                </a:outerShdw>
              </a:effectLst>
            </a:endParaRPr>
          </a:p>
          <a:p>
            <a:pPr marL="0" indent="0">
              <a:lnSpc>
                <a:spcPct val="100000"/>
              </a:lnSpc>
              <a:buNone/>
            </a:pPr>
            <a:r>
              <a:rPr lang="zh-CN" altLang="en-US">
                <a:solidFill>
                  <a:schemeClr val="tx1"/>
                </a:solidFill>
                <a:effectLst>
                  <a:outerShdw blurRad="38100" dist="19050" dir="2700000" algn="tl" rotWithShape="0">
                    <a:schemeClr val="dk1">
                      <a:alpha val="40000"/>
                    </a:schemeClr>
                  </a:outerShdw>
                </a:effectLst>
              </a:rPr>
              <a:t>③沟槽临时堆土或者其他施工荷载应不得影响其他建筑物、管线设施的安全；不得掩埋各种设施影响使用，堆土距沟槽边缘不小于0.8m，高度不应超过1.5m，否则处以</a:t>
            </a:r>
            <a:r>
              <a:rPr lang="en-US" altLang="zh-CN">
                <a:solidFill>
                  <a:schemeClr val="tx1"/>
                </a:solidFill>
                <a:effectLst>
                  <a:outerShdw blurRad="38100" dist="19050" dir="2700000" algn="tl" rotWithShape="0">
                    <a:schemeClr val="dk1">
                      <a:alpha val="40000"/>
                    </a:schemeClr>
                  </a:outerShdw>
                </a:effectLst>
              </a:rPr>
              <a:t>2</a:t>
            </a:r>
            <a:r>
              <a:rPr lang="zh-CN" altLang="en-US">
                <a:solidFill>
                  <a:schemeClr val="tx1"/>
                </a:solidFill>
                <a:effectLst>
                  <a:outerShdw blurRad="38100" dist="19050" dir="2700000" algn="tl" rotWithShape="0">
                    <a:schemeClr val="dk1">
                      <a:alpha val="40000"/>
                    </a:schemeClr>
                  </a:outerShdw>
                </a:effectLst>
              </a:rPr>
              <a:t>00元罚款。</a:t>
            </a:r>
            <a:endParaRPr lang="zh-CN" altLang="en-US">
              <a:solidFill>
                <a:schemeClr val="tx1"/>
              </a:solidFill>
              <a:effectLst>
                <a:outerShdw blurRad="38100" dist="19050" dir="2700000" algn="tl" rotWithShape="0">
                  <a:schemeClr val="dk1">
                    <a:alpha val="40000"/>
                  </a:schemeClr>
                </a:outerShdw>
              </a:effectLst>
            </a:endParaRPr>
          </a:p>
          <a:p>
            <a:pPr marL="0" indent="0">
              <a:lnSpc>
                <a:spcPct val="100000"/>
              </a:lnSpc>
              <a:buNone/>
            </a:pPr>
            <a:r>
              <a:rPr lang="zh-CN" altLang="en-US">
                <a:solidFill>
                  <a:schemeClr val="tx1"/>
                </a:solidFill>
                <a:effectLst>
                  <a:outerShdw blurRad="38100" dist="19050" dir="2700000" algn="tl" rotWithShape="0">
                    <a:schemeClr val="dk1">
                      <a:alpha val="40000"/>
                    </a:schemeClr>
                  </a:outerShdw>
                </a:effectLst>
              </a:rPr>
              <a:t>④开槽施工沟槽每侧临时堆土或施加其他荷载时，堆土距沟槽边缘不小于0.8m且高度不应超过1.5m。沟槽开挖断面应符合施工组织设计（方案）的要求，沟槽挖深较大时，应确定分层开挖深度，机械开挖时槽底预留200-300mm土层由人工开挖至设计高程，整平。槽底局部超挖或者发生扰动时，超挖深度不超过150mm时，可用挖槽原土回填夯实，其压实度不应低于原地基土的密实度，否则处以每平方米100元罚款。</a:t>
            </a:r>
            <a:endParaRPr lang="zh-CN" altLang="en-US">
              <a:solidFill>
                <a:schemeClr val="tx1"/>
              </a:solidFill>
              <a:effectLst>
                <a:outerShdw blurRad="38100" dist="19050" dir="2700000" algn="tl" rotWithShape="0">
                  <a:schemeClr val="dk1">
                    <a:alpha val="40000"/>
                  </a:schemeClr>
                </a:outerShdw>
              </a:effectLst>
            </a:endParaRPr>
          </a:p>
          <a:p>
            <a:pPr marL="0" indent="0">
              <a:lnSpc>
                <a:spcPct val="100000"/>
              </a:lnSpc>
              <a:buNone/>
            </a:pPr>
            <a:r>
              <a:rPr lang="zh-CN" altLang="en-US">
                <a:solidFill>
                  <a:schemeClr val="tx1"/>
                </a:solidFill>
                <a:effectLst>
                  <a:outerShdw blurRad="38100" dist="19050" dir="2700000" algn="tl" rotWithShape="0">
                    <a:schemeClr val="dk1">
                      <a:alpha val="40000"/>
                    </a:schemeClr>
                  </a:outerShdw>
                </a:effectLst>
              </a:rPr>
              <a:t>⑤如果雨（污水、渠）管底设计高程高于原开挖面或管顶高程高于沟槽深度，需要按反挖工艺施工，至少回填至管顶以上50cm方可进行开挖施工，即先回填再开挖，否则处以每平方米100元罚款。</a:t>
            </a:r>
            <a:endParaRPr lang="zh-CN" altLang="en-US">
              <a:solidFill>
                <a:schemeClr val="tx1"/>
              </a:solidFill>
              <a:effectLst>
                <a:outerShdw blurRad="38100" dist="19050" dir="2700000" algn="tl" rotWithShape="0">
                  <a:schemeClr val="dk1">
                    <a:alpha val="40000"/>
                  </a:schemeClr>
                </a:outerShdw>
              </a:effectLst>
            </a:endParaRPr>
          </a:p>
        </p:txBody>
      </p:sp>
      <p:sp>
        <p:nvSpPr>
          <p:cNvPr id="4" name="文本框 3"/>
          <p:cNvSpPr txBox="1"/>
          <p:nvPr/>
        </p:nvSpPr>
        <p:spPr>
          <a:xfrm>
            <a:off x="58483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38200" y="1703705"/>
            <a:ext cx="10515600" cy="2072640"/>
          </a:xfrm>
        </p:spPr>
        <p:txBody>
          <a:bodyPr/>
          <a:p>
            <a:pPr marL="0" indent="0" fontAlgn="auto">
              <a:lnSpc>
                <a:spcPct val="100000"/>
              </a:lnSpc>
              <a:spcBef>
                <a:spcPts val="0"/>
              </a:spcBef>
              <a:buNone/>
            </a:pPr>
            <a:r>
              <a:rPr lang="zh-CN" altLang="en-US" sz="1800">
                <a:solidFill>
                  <a:schemeClr val="tx1"/>
                </a:solidFill>
                <a:effectLst>
                  <a:outerShdw blurRad="38100" dist="19050" dir="2700000" algn="tl" rotWithShape="0">
                    <a:schemeClr val="dk1">
                      <a:alpha val="40000"/>
                    </a:schemeClr>
                  </a:outerShdw>
                </a:effectLst>
              </a:rPr>
              <a:t>①大断面深沟槽开挖时，需编制专项施工方案，否则处以</a:t>
            </a:r>
            <a:r>
              <a:rPr lang="en-US" altLang="zh-CN" sz="1800">
                <a:solidFill>
                  <a:schemeClr val="tx1"/>
                </a:solidFill>
                <a:effectLst>
                  <a:outerShdw blurRad="38100" dist="19050" dir="2700000" algn="tl" rotWithShape="0">
                    <a:schemeClr val="dk1">
                      <a:alpha val="40000"/>
                    </a:schemeClr>
                  </a:outerShdw>
                </a:effectLst>
              </a:rPr>
              <a:t>1</a:t>
            </a:r>
            <a:r>
              <a:rPr lang="zh-CN" altLang="en-US" sz="1800">
                <a:solidFill>
                  <a:schemeClr val="tx1"/>
                </a:solidFill>
                <a:effectLst>
                  <a:outerShdw blurRad="38100" dist="19050" dir="2700000" algn="tl" rotWithShape="0">
                    <a:schemeClr val="dk1">
                      <a:alpha val="40000"/>
                    </a:schemeClr>
                  </a:outerShdw>
                </a:effectLst>
              </a:rPr>
              <a:t>00元罚款。</a:t>
            </a:r>
            <a:endParaRPr lang="zh-CN" altLang="en-US" sz="1800">
              <a:solidFill>
                <a:schemeClr val="tx1"/>
              </a:solidFill>
              <a:effectLst>
                <a:outerShdw blurRad="38100" dist="19050" dir="2700000" algn="tl" rotWithShape="0">
                  <a:schemeClr val="dk1">
                    <a:alpha val="40000"/>
                  </a:schemeClr>
                </a:outerShdw>
              </a:effectLst>
            </a:endParaRPr>
          </a:p>
          <a:p>
            <a:pPr marL="0" indent="0" fontAlgn="auto">
              <a:lnSpc>
                <a:spcPct val="100000"/>
              </a:lnSpc>
              <a:spcBef>
                <a:spcPts val="0"/>
              </a:spcBef>
              <a:buNone/>
            </a:pPr>
            <a:r>
              <a:rPr lang="zh-CN" altLang="en-US" sz="1800">
                <a:solidFill>
                  <a:schemeClr val="tx1"/>
                </a:solidFill>
                <a:effectLst>
                  <a:outerShdw blurRad="38100" dist="19050" dir="2700000" algn="tl" rotWithShape="0">
                    <a:schemeClr val="dk1">
                      <a:alpha val="40000"/>
                    </a:schemeClr>
                  </a:outerShdw>
                </a:effectLst>
              </a:rPr>
              <a:t>②成槽要平顺，底部高程、槽宽及放坡均满足设计及规范要求，否则处以每平方米100元罚款。</a:t>
            </a:r>
            <a:endParaRPr lang="zh-CN" altLang="en-US" sz="1800">
              <a:solidFill>
                <a:schemeClr val="tx1"/>
              </a:solidFill>
              <a:effectLst>
                <a:outerShdw blurRad="38100" dist="19050" dir="2700000" algn="tl" rotWithShape="0">
                  <a:schemeClr val="dk1">
                    <a:alpha val="40000"/>
                  </a:schemeClr>
                </a:outerShdw>
              </a:effectLst>
            </a:endParaRPr>
          </a:p>
          <a:p>
            <a:pPr marL="0" indent="0" fontAlgn="auto">
              <a:lnSpc>
                <a:spcPct val="100000"/>
              </a:lnSpc>
              <a:spcBef>
                <a:spcPts val="0"/>
              </a:spcBef>
              <a:buNone/>
            </a:pPr>
            <a:r>
              <a:rPr lang="zh-CN" altLang="en-US" sz="1800">
                <a:solidFill>
                  <a:schemeClr val="tx1"/>
                </a:solidFill>
                <a:effectLst>
                  <a:outerShdw blurRad="38100" dist="19050" dir="2700000" algn="tl" rotWithShape="0">
                    <a:schemeClr val="dk1">
                      <a:alpha val="40000"/>
                    </a:schemeClr>
                  </a:outerShdw>
                </a:effectLst>
              </a:rPr>
              <a:t>③成槽底部不得有软基或积水，底面要平整、坚实，地基承载力不应低于设计及规范要求，当地基承载力不能满足要求时，应进行地基处理，否则处以每平方米100元罚款。</a:t>
            </a:r>
            <a:endParaRPr lang="zh-CN" altLang="en-US" sz="1800">
              <a:solidFill>
                <a:schemeClr val="tx1"/>
              </a:solidFill>
              <a:effectLst>
                <a:outerShdw blurRad="38100" dist="19050" dir="2700000" algn="tl" rotWithShape="0">
                  <a:schemeClr val="dk1">
                    <a:alpha val="40000"/>
                  </a:schemeClr>
                </a:outerShdw>
              </a:effectLst>
            </a:endParaRPr>
          </a:p>
          <a:p>
            <a:pPr marL="0" indent="0" fontAlgn="auto">
              <a:lnSpc>
                <a:spcPct val="100000"/>
              </a:lnSpc>
              <a:spcBef>
                <a:spcPts val="0"/>
              </a:spcBef>
              <a:buNone/>
            </a:pPr>
            <a:r>
              <a:rPr lang="zh-CN" altLang="en-US" sz="1800">
                <a:solidFill>
                  <a:schemeClr val="tx1"/>
                </a:solidFill>
                <a:effectLst>
                  <a:outerShdw blurRad="38100" dist="19050" dir="2700000" algn="tl" rotWithShape="0">
                    <a:schemeClr val="dk1">
                      <a:alpha val="40000"/>
                    </a:schemeClr>
                  </a:outerShdw>
                </a:effectLst>
              </a:rPr>
              <a:t>④成槽后各责任主体单位联合验槽。</a:t>
            </a:r>
            <a:endParaRPr lang="zh-CN" altLang="en-US" sz="1800">
              <a:solidFill>
                <a:schemeClr val="tx1"/>
              </a:solidFill>
              <a:effectLst>
                <a:outerShdw blurRad="38100" dist="19050" dir="2700000" algn="tl" rotWithShape="0">
                  <a:schemeClr val="dk1">
                    <a:alpha val="40000"/>
                  </a:schemeClr>
                </a:outerShdw>
              </a:effectLst>
            </a:endParaRPr>
          </a:p>
        </p:txBody>
      </p:sp>
      <p:sp>
        <p:nvSpPr>
          <p:cNvPr id="4" name="文本框 3"/>
          <p:cNvSpPr txBox="1"/>
          <p:nvPr/>
        </p:nvSpPr>
        <p:spPr>
          <a:xfrm>
            <a:off x="728980" y="1335405"/>
            <a:ext cx="1681480" cy="368300"/>
          </a:xfrm>
          <a:prstGeom prst="rect">
            <a:avLst/>
          </a:prstGeom>
          <a:noFill/>
        </p:spPr>
        <p:txBody>
          <a:bodyPr wrap="none" rtlCol="0" anchor="t">
            <a:spAutoFit/>
          </a:bodyPr>
          <a:p>
            <a:r>
              <a:rPr lang="zh-CN" altLang="en-US">
                <a:solidFill>
                  <a:schemeClr val="tx1"/>
                </a:solidFill>
                <a:effectLst>
                  <a:outerShdw blurRad="38100" dist="19050" dir="2700000" algn="tl" rotWithShape="0">
                    <a:schemeClr val="dk1">
                      <a:alpha val="40000"/>
                    </a:schemeClr>
                  </a:outerShdw>
                </a:effectLst>
                <a:sym typeface="+mn-ea"/>
              </a:rPr>
              <a:t>（</a:t>
            </a:r>
            <a:r>
              <a:rPr lang="en-US" altLang="zh-CN">
                <a:solidFill>
                  <a:schemeClr val="tx1"/>
                </a:solidFill>
                <a:effectLst>
                  <a:outerShdw blurRad="38100" dist="19050" dir="2700000" algn="tl" rotWithShape="0">
                    <a:schemeClr val="dk1">
                      <a:alpha val="40000"/>
                    </a:schemeClr>
                  </a:outerShdw>
                </a:effectLst>
                <a:sym typeface="+mn-ea"/>
              </a:rPr>
              <a:t>2</a:t>
            </a:r>
            <a:r>
              <a:rPr lang="zh-CN" altLang="en-US">
                <a:solidFill>
                  <a:schemeClr val="tx1"/>
                </a:solidFill>
                <a:effectLst>
                  <a:outerShdw blurRad="38100" dist="19050" dir="2700000" algn="tl" rotWithShape="0">
                    <a:schemeClr val="dk1">
                      <a:alpha val="40000"/>
                    </a:schemeClr>
                  </a:outerShdw>
                </a:effectLst>
                <a:sym typeface="+mn-ea"/>
              </a:rPr>
              <a:t>）成槽要求</a:t>
            </a:r>
            <a:endParaRPr lang="zh-CN" altLang="en-US">
              <a:solidFill>
                <a:schemeClr val="tx1"/>
              </a:solidFill>
              <a:effectLst>
                <a:outerShdw blurRad="38100" dist="19050" dir="2700000" algn="tl" rotWithShape="0">
                  <a:schemeClr val="dk1">
                    <a:alpha val="40000"/>
                  </a:schemeClr>
                </a:outerShdw>
              </a:effectLst>
              <a:sym typeface="+mn-ea"/>
            </a:endParaRPr>
          </a:p>
        </p:txBody>
      </p:sp>
      <p:sp>
        <p:nvSpPr>
          <p:cNvPr id="100" name="文本框 99"/>
          <p:cNvSpPr txBox="1"/>
          <p:nvPr/>
        </p:nvSpPr>
        <p:spPr>
          <a:xfrm>
            <a:off x="584835" y="3288983"/>
            <a:ext cx="5080000" cy="368300"/>
          </a:xfrm>
          <a:prstGeom prst="rect">
            <a:avLst/>
          </a:prstGeom>
          <a:noFill/>
          <a:ln w="9525">
            <a:noFill/>
          </a:ln>
        </p:spPr>
        <p:txBody>
          <a:bodyPr>
            <a:spAutoFit/>
            <a:scene3d>
              <a:camera prst="orthographicFront"/>
              <a:lightRig rig="threePt" dir="t"/>
            </a:scene3d>
          </a:bodyPr>
          <a:p>
            <a:pPr indent="0"/>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3</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管道基础</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5" name="文本框 4"/>
          <p:cNvSpPr txBox="1"/>
          <p:nvPr/>
        </p:nvSpPr>
        <p:spPr>
          <a:xfrm>
            <a:off x="838200" y="3657600"/>
            <a:ext cx="9606280" cy="2030095"/>
          </a:xfrm>
          <a:prstGeom prst="rect">
            <a:avLst/>
          </a:prstGeom>
          <a:noFill/>
          <a:ln w="9525">
            <a:noFill/>
          </a:ln>
        </p:spPr>
        <p:txBody>
          <a:bodyPr wrap="square">
            <a:spAutoFit/>
          </a:bodyPr>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rPr>
              <a:t>①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槽验收合格后，按设计图纸及规范要求进行管道基础施工。若管道基础为原状土地基时，超挖地基按沟槽开挖相关要求处理；否则处以每发现一处100元罚款。</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rPr>
              <a:t>②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管道基础的材料、厚度、压实度必须符合设计及规范要求；否则处以每发现一处100元罚款③要求原状土、砂石基础与管道外壁间接触均匀，无空隙。；否则处以每发现一处100元罚款。道有效支撑角范围必须用中、粗砂填充插捣密实，与管底紧密接触，不得用其他材料填充，支撑角回填时质检员、监理工程师必须全过程监控；否则处以每发现一处</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pic>
        <p:nvPicPr>
          <p:cNvPr id="6" name="图片 5"/>
          <p:cNvPicPr>
            <a:picLocks noChangeAspect="1"/>
          </p:cNvPicPr>
          <p:nvPr/>
        </p:nvPicPr>
        <p:blipFill>
          <a:blip r:embed="rId1"/>
          <a:stretch>
            <a:fillRect/>
          </a:stretch>
        </p:blipFill>
        <p:spPr>
          <a:xfrm>
            <a:off x="0" y="0"/>
            <a:ext cx="1368425" cy="967105"/>
          </a:xfrm>
          <a:prstGeom prst="rect">
            <a:avLst/>
          </a:prstGeom>
        </p:spPr>
      </p:pic>
      <p:sp>
        <p:nvSpPr>
          <p:cNvPr id="7" name="文本框 6"/>
          <p:cNvSpPr txBox="1"/>
          <p:nvPr/>
        </p:nvSpPr>
        <p:spPr>
          <a:xfrm>
            <a:off x="58483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68425" y="1734185"/>
            <a:ext cx="10515600" cy="4351338"/>
          </a:xfrm>
        </p:spPr>
        <p:txBody>
          <a:bodyPr>
            <a:noAutofit/>
          </a:bodyPr>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管节敷设前应满足下列条件</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①各类管材进场时需有产品合格证、型式检验报告及质量证明书等，使用前应复检合格方可使用。混凝土管外观检查时若发现裂缝、保护层脱落、空鼓、接口掉角等缺陷，应修补并经鉴定合格后方可使用；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②管道基础验收合格后方可进行管道敷设；否则处以每发现一处100元罚款。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③柔性接口的钢筋混凝土管、预（自）应力混凝土管安装前，承插口内外工作面应清洗干净；否则处以每发现一处100元罚款。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管道安装</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①承插管插口插入方向与水流方向一致；否则处以每发现一处100元罚款。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rPr>
              <a:t>②各类管节采用柔性连接时，套在插口上的橡胶圈应平直无扭曲，正确就位；否则处以每发现一处100元罚款。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③</a:t>
            </a:r>
            <a:r>
              <a:rPr lang="zh-CN" altLang="en-US" sz="1700" b="1">
                <a:solidFill>
                  <a:schemeClr val="tx1"/>
                </a:solidFill>
                <a:effectLst>
                  <a:outerShdw blurRad="38100" dist="19050" dir="2700000" algn="tl" rotWithShape="0">
                    <a:schemeClr val="dk1">
                      <a:alpha val="40000"/>
                    </a:schemeClr>
                  </a:outerShdw>
                </a:effectLst>
              </a:rPr>
              <a:t>管道安装需直顺，遇曲线或弧度时在井位处应合理转角；否则处以每发现一处100元罚款。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④</a:t>
            </a:r>
            <a:r>
              <a:rPr lang="zh-CN" altLang="en-US" sz="1700" b="1">
                <a:solidFill>
                  <a:schemeClr val="tx1"/>
                </a:solidFill>
                <a:effectLst>
                  <a:outerShdw blurRad="38100" dist="19050" dir="2700000" algn="tl" rotWithShape="0">
                    <a:schemeClr val="dk1">
                      <a:alpha val="40000"/>
                    </a:schemeClr>
                  </a:outerShdw>
                </a:effectLst>
              </a:rPr>
              <a:t>管道安装完成后轴线、标高必须符合设计要求；否则处以每发现一处100元罚款。</a:t>
            </a:r>
            <a:endParaRPr lang="zh-CN" altLang="en-US" sz="1700" b="1">
              <a:solidFill>
                <a:schemeClr val="tx1"/>
              </a:solidFill>
              <a:effectLst>
                <a:outerShdw blurRad="38100" dist="19050" dir="2700000" algn="tl" rotWithShape="0">
                  <a:schemeClr val="dk1">
                    <a:alpha val="40000"/>
                  </a:schemeClr>
                </a:outerShdw>
              </a:effectLst>
            </a:endParaRPr>
          </a:p>
        </p:txBody>
      </p:sp>
      <p:sp>
        <p:nvSpPr>
          <p:cNvPr id="4" name="文本框 3"/>
          <p:cNvSpPr txBox="1"/>
          <p:nvPr/>
        </p:nvSpPr>
        <p:spPr>
          <a:xfrm>
            <a:off x="584835" y="1440815"/>
            <a:ext cx="2391410" cy="368300"/>
          </a:xfrm>
          <a:prstGeom prst="rect">
            <a:avLst/>
          </a:prstGeom>
          <a:noFill/>
        </p:spPr>
        <p:txBody>
          <a:bodyPr wrap="square" rtlCol="0" anchor="t">
            <a:spAutoFit/>
          </a:bodyPr>
          <a:p>
            <a:r>
              <a:rPr lang="zh-CN" altLang="en-US" b="1">
                <a:sym typeface="+mn-ea"/>
              </a:rPr>
              <a:t>（</a:t>
            </a:r>
            <a:r>
              <a:rPr lang="en-US" altLang="zh-CN" b="1">
                <a:sym typeface="+mn-ea"/>
              </a:rPr>
              <a:t>4</a:t>
            </a:r>
            <a:r>
              <a:rPr lang="zh-CN" altLang="en-US" b="1">
                <a:sym typeface="+mn-ea"/>
              </a:rPr>
              <a:t>）管道敷设</a:t>
            </a:r>
            <a:endParaRPr lang="zh-CN" altLang="en-US" b="1"/>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6" name="文本框 5"/>
          <p:cNvSpPr txBox="1"/>
          <p:nvPr/>
        </p:nvSpPr>
        <p:spPr>
          <a:xfrm>
            <a:off x="58483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64185" y="1163320"/>
            <a:ext cx="10515600" cy="4351338"/>
          </a:xfrm>
        </p:spPr>
        <p:txBody>
          <a:bodyPr>
            <a:noAutofit/>
          </a:bodyPr>
          <a:p>
            <a:pPr marL="0" indent="0">
              <a:buNone/>
            </a:pPr>
            <a:endParaRPr lang="zh-CN" altLang="en-US" sz="9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①混凝土砌块砖外观质量、强度及抗渗等级符合设计及现行规范要求；否则处以每发现一处100元罚款。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②砌筑抹面水泥砂浆强度、结构混凝土强度、抗渗要求符合设计及规范要求；否则处以每发现一处100元罚款。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③检查井爬梯采用设计图纸指示材质，其质量及规格尺寸符合相关图集要求；否则处以每发现一处100元罚款。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④检查井井盖选用的型号、材质应符合设计标准相关图集要求；否则处以每发现一处100元罚款。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⑤检查井基础应坐落在土质良好的原状土层上，地基承载力满足设计及规范要求，不能满足时须做地基处理；否则处以每发现一处100元罚款。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⑥进出检查井的圆管若为承插口管，承口不应直接与检查井相接，需选用接井专用短管或切除承口；否则处以每发现一处100元罚款。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⑦砌筑结构的井室施工应注意：砌筑前砌块充分湿润，砂浆配比符合要求；检查井内的流槽、踏步（爬梯）应与井室同时施工，爬梯上下左右尺寸必须按标准图集要求施工；在砌筑时铺浆饱满，灰浆与砌块粘接紧密、不得漏浆；上下砌块错缝；内外井壁采用（防水）水泥砂浆勾缝压实；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⑧现浇钢筋混凝土结构的井室施工应注意：钢筋、模板检验合格后方能浇筑；振捣密实，无欠振无过振、无走模、无漏浆；及时养护；否则处以每发现一处100元罚款。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⑨井室施工达到设计高程后，应及时浇筑或安装井圈，井圈应以水泥砂浆坐浆并安放平稳。井室内的预留孔、预埋件应符合设计要求；井室内外粉及爬梯安装应符合现行规范要求。流槽表面平顺，污水井应与下游管内顶齐平，雨水井应与上游管中线齐平（污水满流槽、雨水半流槽）。接入检查井管道（包括支、干管）均为管内顶平；雨水井的流槽高度应与上游管中线齐平；否则处以每发现一处100元罚款</a:t>
            </a:r>
            <a:r>
              <a:rPr lang="zh-CN" altLang="en-US" sz="1700">
                <a:latin typeface="宋体" panose="02010600030101010101" pitchFamily="2" charset="-122"/>
                <a:ea typeface="宋体" panose="02010600030101010101" pitchFamily="2" charset="-122"/>
                <a:cs typeface="宋体" panose="02010600030101010101" pitchFamily="2" charset="-122"/>
              </a:rPr>
              <a:t>。</a:t>
            </a:r>
            <a:endParaRPr lang="zh-CN" altLang="en-US" sz="17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57225" y="967105"/>
            <a:ext cx="1973580" cy="368300"/>
          </a:xfrm>
          <a:prstGeom prst="rect">
            <a:avLst/>
          </a:prstGeom>
          <a:noFill/>
        </p:spPr>
        <p:txBody>
          <a:bodyPr wrap="none" rtlCol="0" anchor="t">
            <a:spAutoFit/>
          </a:bodyPr>
          <a:p>
            <a:r>
              <a:rPr lang="zh-CN" altLang="en-US">
                <a:sym typeface="+mn-ea"/>
              </a:rPr>
              <a:t>（5） 检查井施工</a:t>
            </a:r>
            <a:endParaRPr lang="zh-CN" altLang="en-US"/>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32460" y="1883410"/>
            <a:ext cx="10515600" cy="4351338"/>
          </a:xfrm>
        </p:spPr>
        <p:txBody>
          <a:bodyPr>
            <a:noAutofit/>
          </a:bodyPr>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rPr>
              <a:t>①管道及检查井外观质量已验收合格；否则处以每发现一处100元罚款。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rPr>
              <a:t>②管道未回填土且沟槽内无积水；否则处以每发现一处100元罚款。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rPr>
              <a:t>④全部预留孔应封堵，不得渗水；否则处以每发现一处100元罚款。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rPr>
              <a:t>⑤管道两端堵板承载力经核算应大于水压力的合力；除预留进出水管外，应封堵坚固，不得渗水；否则处以每发现一处100元罚款。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rPr>
              <a:t>⑥顶管施工，其注浆孔封堵且管口按设计要求处理完毕，地下水位于管底以下；否则处以每发现一处100元罚款。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⑦</a:t>
            </a:r>
            <a:r>
              <a:rPr lang="zh-CN" altLang="en-US" sz="1600" b="1">
                <a:solidFill>
                  <a:schemeClr val="tx1"/>
                </a:solidFill>
                <a:effectLst>
                  <a:outerShdw blurRad="38100" dist="19050" dir="2700000" algn="tl" rotWithShape="0">
                    <a:schemeClr val="dk1">
                      <a:alpha val="40000"/>
                    </a:schemeClr>
                  </a:outerShdw>
                </a:effectLst>
              </a:rPr>
              <a:t>试验段上游设计水头不超过管顶内壁时，试验水头应以试验段上游管顶内壁加2m计；否则处以每发现一处100元罚款。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⑧</a:t>
            </a:r>
            <a:r>
              <a:rPr lang="zh-CN" altLang="en-US" sz="1600" b="1">
                <a:solidFill>
                  <a:schemeClr val="tx1"/>
                </a:solidFill>
                <a:effectLst>
                  <a:outerShdw blurRad="38100" dist="19050" dir="2700000" algn="tl" rotWithShape="0">
                    <a:schemeClr val="dk1">
                      <a:alpha val="40000"/>
                    </a:schemeClr>
                  </a:outerShdw>
                </a:effectLst>
              </a:rPr>
              <a:t>试验段上游设计水头超过管顶内壁时，试验水头应以试验段上游设计水头加2m计；否则处以每发现一处100元罚款。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⑨</a:t>
            </a:r>
            <a:r>
              <a:rPr lang="zh-CN" altLang="en-US" sz="1600" b="1">
                <a:solidFill>
                  <a:schemeClr val="tx1"/>
                </a:solidFill>
                <a:effectLst>
                  <a:outerShdw blurRad="38100" dist="19050" dir="2700000" algn="tl" rotWithShape="0">
                    <a:schemeClr val="dk1">
                      <a:alpha val="40000"/>
                    </a:schemeClr>
                  </a:outerShdw>
                </a:effectLst>
              </a:rPr>
              <a:t>计算出的试验水头小于10m，但已超过上游检查井井口时，试验水头应以上游检查井井口高度为准；否则处以每发现一处100元罚款。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⑩</a:t>
            </a:r>
            <a:r>
              <a:rPr lang="zh-CN" altLang="en-US" sz="1600" b="1">
                <a:solidFill>
                  <a:schemeClr val="tx1"/>
                </a:solidFill>
                <a:effectLst>
                  <a:outerShdw blurRad="38100" dist="19050" dir="2700000" algn="tl" rotWithShape="0">
                    <a:schemeClr val="dk1">
                      <a:alpha val="40000"/>
                    </a:schemeClr>
                  </a:outerShdw>
                </a:effectLst>
              </a:rPr>
              <a:t>管道闭水试验应按《给排水管道工程施工及验收规范》的闭水法试验进行；否则处以每发现一处100元罚款。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a:p>
            <a:pPr marL="0" indent="0" fontAlgn="auto">
              <a:spcBef>
                <a:spcPts val="0"/>
              </a:spcBef>
              <a:buNone/>
            </a:pPr>
            <a:r>
              <a:rPr lang="zh-CN" altLang="en-US" sz="16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⑪</a:t>
            </a:r>
            <a:r>
              <a:rPr lang="zh-CN" altLang="en-US" sz="1600" b="1">
                <a:solidFill>
                  <a:schemeClr val="tx1"/>
                </a:solidFill>
                <a:effectLst>
                  <a:outerShdw blurRad="38100" dist="19050" dir="2700000" algn="tl" rotWithShape="0">
                    <a:schemeClr val="dk1">
                      <a:alpha val="40000"/>
                    </a:schemeClr>
                  </a:outerShdw>
                </a:effectLst>
              </a:rPr>
              <a:t>管道闭水试验时，应进行外观检查，不得有漏水现象，且符合现行规范要求；否则处以每发现一处100元罚款。</a:t>
            </a:r>
            <a:endParaRPr lang="zh-CN" altLang="en-US" sz="1600" b="1">
              <a:solidFill>
                <a:schemeClr val="tx1"/>
              </a:solidFill>
              <a:effectLst>
                <a:outerShdw blurRad="38100" dist="19050" dir="2700000" algn="tl" rotWithShape="0">
                  <a:schemeClr val="dk1">
                    <a:alpha val="40000"/>
                  </a:schemeClr>
                </a:outerShdw>
              </a:effectLst>
            </a:endParaRPr>
          </a:p>
        </p:txBody>
      </p:sp>
      <p:sp>
        <p:nvSpPr>
          <p:cNvPr id="4" name="文本框 3"/>
          <p:cNvSpPr txBox="1"/>
          <p:nvPr/>
        </p:nvSpPr>
        <p:spPr>
          <a:xfrm>
            <a:off x="537845" y="1515110"/>
            <a:ext cx="1910080" cy="368300"/>
          </a:xfrm>
          <a:prstGeom prst="rect">
            <a:avLst/>
          </a:prstGeom>
          <a:noFill/>
        </p:spPr>
        <p:txBody>
          <a:bodyPr wrap="none" rtlCol="0" anchor="t">
            <a:spAutoFit/>
          </a:bodyPr>
          <a:p>
            <a:r>
              <a:rPr lang="zh-CN" altLang="en-US">
                <a:sym typeface="+mn-ea"/>
              </a:rPr>
              <a:t>（6）、闭水试验</a:t>
            </a:r>
            <a:endParaRPr lang="zh-CN" altLang="en-US"/>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6" name="文本框 5"/>
          <p:cNvSpPr txBox="1"/>
          <p:nvPr/>
        </p:nvSpPr>
        <p:spPr>
          <a:xfrm>
            <a:off x="40195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5130" y="2071370"/>
            <a:ext cx="10515600" cy="4351338"/>
          </a:xfrm>
        </p:spPr>
        <p:txBody>
          <a:bodyPr>
            <a:noAutofit/>
          </a:bodyPr>
          <a:p>
            <a:pPr marL="0" indent="0" fontAlgn="auto">
              <a:spcBef>
                <a:spcPts val="0"/>
              </a:spcBef>
              <a:buNone/>
            </a:pPr>
            <a:r>
              <a:rPr lang="en-US" altLang="zh-CN" sz="1600" b="1"/>
              <a:t>       </a:t>
            </a:r>
            <a:r>
              <a:rPr lang="zh-CN" altLang="en-US" sz="1600" b="1"/>
              <a:t>沟槽回填前应符合下列规定</a:t>
            </a:r>
            <a:endParaRPr lang="zh-CN" altLang="en-US" sz="1600" b="1"/>
          </a:p>
          <a:p>
            <a:pPr marL="0" indent="0" fontAlgn="auto">
              <a:spcBef>
                <a:spcPts val="0"/>
              </a:spcBef>
              <a:buNone/>
            </a:pPr>
            <a:r>
              <a:rPr lang="zh-CN" altLang="en-US" sz="1600" b="1"/>
              <a:t>①沟槽应在管道闭水试验合格后及时回填，分层夯实；否则处以每发现一处100元罚款。</a:t>
            </a:r>
            <a:endParaRPr lang="zh-CN" altLang="en-US" sz="1600" b="1"/>
          </a:p>
          <a:p>
            <a:pPr marL="0" indent="0" fontAlgn="auto">
              <a:spcBef>
                <a:spcPts val="0"/>
              </a:spcBef>
              <a:buNone/>
            </a:pPr>
            <a:r>
              <a:rPr lang="zh-CN" altLang="en-US" sz="1600" b="1"/>
              <a:t>②沟槽内砖、石、木块等杂物清除干净；否则处以每发现一处100元罚款。</a:t>
            </a:r>
            <a:endParaRPr lang="zh-CN" altLang="en-US" sz="1600" b="1"/>
          </a:p>
          <a:p>
            <a:pPr marL="0" indent="0" fontAlgn="auto">
              <a:spcBef>
                <a:spcPts val="0"/>
              </a:spcBef>
              <a:buNone/>
            </a:pPr>
            <a:r>
              <a:rPr lang="zh-CN" altLang="en-US" sz="1600" b="1"/>
              <a:t>③沟槽内不得有积水；否则处以每发现一处100元罚款。</a:t>
            </a:r>
            <a:endParaRPr lang="zh-CN" altLang="en-US" sz="1600" b="1"/>
          </a:p>
          <a:p>
            <a:pPr marL="0" indent="0" fontAlgn="auto">
              <a:spcBef>
                <a:spcPts val="0"/>
              </a:spcBef>
              <a:buNone/>
            </a:pPr>
            <a:r>
              <a:rPr lang="zh-CN" altLang="en-US" sz="1600" b="1"/>
              <a:t>④保持降排水系统正常运行，不得带水回填；否则处以每发现一处100元罚款。</a:t>
            </a:r>
            <a:endParaRPr lang="zh-CN" altLang="en-US" sz="1600" b="1"/>
          </a:p>
          <a:p>
            <a:pPr marL="0" indent="0" fontAlgn="auto">
              <a:spcBef>
                <a:spcPts val="0"/>
              </a:spcBef>
              <a:buNone/>
            </a:pPr>
            <a:r>
              <a:rPr lang="zh-CN" altLang="en-US" sz="1600" b="1"/>
              <a:t>⑥填作业的现场试验段长度应为一个井段或不少于50m，改变回填方式的要重新进行现场试验；否则处以每发现一处100元罚款。</a:t>
            </a:r>
            <a:endParaRPr lang="zh-CN" altLang="en-US" sz="1600" b="1"/>
          </a:p>
          <a:p>
            <a:pPr marL="0" indent="0" fontAlgn="auto">
              <a:spcBef>
                <a:spcPts val="0"/>
              </a:spcBef>
              <a:buNone/>
            </a:pPr>
            <a:r>
              <a:rPr lang="zh-CN" altLang="en-US" sz="1600" b="1"/>
              <a:t>⑦管道两侧和管顶以上500mm范围内的回填材料，应由沟槽两侧对称运入槽内，不得直接回填在管道上；回填其他部位时，应均匀运入槽内，不得集中推入；否则处以每发现一处100元罚款。</a:t>
            </a:r>
            <a:endParaRPr lang="zh-CN" altLang="en-US" sz="1600" b="1"/>
          </a:p>
          <a:p>
            <a:pPr marL="0" indent="0" fontAlgn="auto">
              <a:spcBef>
                <a:spcPts val="0"/>
              </a:spcBef>
              <a:buNone/>
            </a:pPr>
            <a:r>
              <a:rPr lang="zh-CN" altLang="en-US" sz="1600" b="1">
                <a:latin typeface="微软雅黑" panose="020B0503020204020204" charset="-122"/>
                <a:ea typeface="微软雅黑" panose="020B0503020204020204" charset="-122"/>
              </a:rPr>
              <a:t>⑧</a:t>
            </a:r>
            <a:r>
              <a:rPr lang="zh-CN" altLang="en-US" sz="1600" b="1"/>
              <a:t>开槽施工回填，回填材料必须符合规范及设计要求，条件相同的回填材料，每铺筑1000m²，应取样一次，每次取样至少应做两组检测。回填材料发生变化或来源变化时，应分别取样检测；否则处以每发现一处100元罚款。</a:t>
            </a:r>
            <a:endParaRPr lang="zh-CN" altLang="en-US" sz="1600" b="1"/>
          </a:p>
          <a:p>
            <a:pPr marL="0" indent="0" fontAlgn="auto">
              <a:spcBef>
                <a:spcPts val="0"/>
              </a:spcBef>
              <a:buNone/>
            </a:pPr>
            <a:r>
              <a:rPr lang="zh-CN" altLang="en-US" sz="1600" b="1">
                <a:latin typeface="微软雅黑" panose="020B0503020204020204" charset="-122"/>
                <a:ea typeface="微软雅黑" panose="020B0503020204020204" charset="-122"/>
              </a:rPr>
              <a:t>⑨</a:t>
            </a:r>
            <a:r>
              <a:rPr lang="zh-CN" altLang="en-US" sz="1600" b="1"/>
              <a:t>柔性管道的沟槽回填，管内径大于800mm的柔性管道，回填施工时应在管内设竖向支撑；管基有效支撑角范围</a:t>
            </a:r>
            <a:endParaRPr lang="zh-CN" altLang="en-US" sz="1600" b="1"/>
          </a:p>
        </p:txBody>
      </p:sp>
      <p:sp>
        <p:nvSpPr>
          <p:cNvPr id="4" name="文本框 3"/>
          <p:cNvSpPr txBox="1"/>
          <p:nvPr/>
        </p:nvSpPr>
        <p:spPr>
          <a:xfrm>
            <a:off x="506730" y="1703070"/>
            <a:ext cx="1910080" cy="368300"/>
          </a:xfrm>
          <a:prstGeom prst="rect">
            <a:avLst/>
          </a:prstGeom>
          <a:noFill/>
        </p:spPr>
        <p:txBody>
          <a:bodyPr wrap="none" rtlCol="0" anchor="t">
            <a:spAutoFit/>
          </a:bodyPr>
          <a:p>
            <a:r>
              <a:rPr lang="zh-CN" altLang="en-US">
                <a:sym typeface="+mn-ea"/>
              </a:rPr>
              <a:t>（7）、沟槽回填</a:t>
            </a:r>
            <a:endParaRPr lang="zh-CN" altLang="en-US"/>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6" name="文本框 5"/>
          <p:cNvSpPr txBox="1"/>
          <p:nvPr/>
        </p:nvSpPr>
        <p:spPr>
          <a:xfrm>
            <a:off x="302895" y="115125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63880" y="1699260"/>
            <a:ext cx="10515600" cy="4351338"/>
          </a:xfrm>
        </p:spPr>
        <p:txBody>
          <a:bodyPr>
            <a:noAutofit/>
          </a:bodyPr>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内应采用范围内应用中粗砂填充密实，与管壁紧密接触，不得用土或其它材料填充；管道半径以下回填时，应采取防止管道上浮，位移的措施；否则处以每发现一处100元罚款。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⑩</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沟槽回填从管底基础部分开始到管顶以上500mm范围内，必须人工回填；管顶500mm以上部位可用机械从管道轴线两侧同时夯实；每层回填高度不大于200mm。</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⑪</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沟槽分段回填压实时，相邻段的接茬应呈台阶形，且不得漏夯，每回填一层都要严格要求进行压实度检测，压实度满足要求后，方可进行下一层回填施工；否则处以每发现一处100元罚款。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井室、雨水口及其他附属构筑物周围回填应符合下列规定</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①井室周围的回填，应与管道沟槽回填同时进行；不便同时进行时，应留台阶形接茬；否则处以每发现一处100元罚款。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②井室周围的回填压实时应沿井室中心对称进行，且不得漏夯；否则处以每发现一处100元罚款。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③回填材料压实后应与井壁紧贴；否则处以每发现一处100元罚款。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④严禁在槽壁取土回填；否则处以每发现一处100元罚款。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fontAlgn="auto">
              <a:spcBef>
                <a:spcPts val="0"/>
              </a:spcBef>
              <a:buNone/>
            </a:pP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⑤回填材料必须符合设计及规范要求，当回填材料为土工合成材料时必须集中掺拌均匀，其最优含水量必须符合标准击实试验要求，且回填宽度严格符合设计要求；否则处以每发现一处100元罚款。</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4" name="文本框 3"/>
          <p:cNvSpPr txBox="1"/>
          <p:nvPr/>
        </p:nvSpPr>
        <p:spPr>
          <a:xfrm>
            <a:off x="58483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p:txBody>
          <a:bodyPr>
            <a:noAutofit/>
          </a:bodyPr>
          <a:p>
            <a:pPr marL="0" indent="0">
              <a:buNone/>
            </a:pPr>
            <a:r>
              <a:rPr lang="zh-CN" altLang="en-US" sz="17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宋体" panose="02010600030101010101" pitchFamily="2" charset="-122"/>
              </a:rPr>
              <a:t>①</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使用不合格的砂、石料的，每立方米砌体罚款100元。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宋体" panose="02010600030101010101" pitchFamily="2" charset="-122"/>
              </a:rPr>
              <a:t>②</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砂浆不按设计要求配合比者，每次罚款</a:t>
            </a:r>
            <a:r>
              <a:rPr lang="en-US" altLang="zh-CN"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宋体" panose="02010600030101010101" pitchFamily="2" charset="-122"/>
              </a:rPr>
              <a:t>③</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砌筑工程应采用坐浆挤浆施工，若采用灌浆施工的，每立方米砌体罚款100元。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④</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沉降缝超过规定宽度，且不顺直，每道缝罚款100元。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⑤</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泄水孔的数量应符合设计要求、形状规则、流水坡度顺畅，每达不到其中一个要求罚款100元。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⑥</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砌筑物的平面位置不符合规定要求，每20米处罚款100元。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⑦</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砌筑物的顶面高程不符合规定要求，每20米处罚</a:t>
            </a:r>
            <a:r>
              <a:rPr lang="en-US" altLang="zh-CN"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⑧</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砌筑的断面尺寸达不到设计及规定要求，每20米处罚款100元。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⑨</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砌筑物各种标号的砂浆达不到设计强度要求，每立方米砌体罚款100元。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marL="0" indent="0">
              <a:buNone/>
            </a:pPr>
            <a:r>
              <a:rPr lang="zh-CN" altLang="en-US" sz="17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⑩</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砌筑物勾缝平顺，无脱落现象，不符合要求者处罚10</a:t>
            </a:r>
            <a:r>
              <a:rPr lang="en-US" altLang="zh-CN"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a:t>
            </a:r>
            <a:r>
              <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endParaRPr lang="zh-CN" altLang="en-US" sz="17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675640" y="1520825"/>
            <a:ext cx="1808480" cy="368300"/>
          </a:xfrm>
          <a:prstGeom prst="rect">
            <a:avLst/>
          </a:prstGeom>
          <a:noFill/>
        </p:spPr>
        <p:txBody>
          <a:bodyPr wrap="none" rtlCol="0" anchor="t">
            <a:spAutoFit/>
          </a:bodyPr>
          <a:p>
            <a:r>
              <a:rPr lang="zh-CN" altLang="en-US">
                <a:sym typeface="+mn-ea"/>
              </a:rPr>
              <a:t>（8）. 砌筑工程</a:t>
            </a:r>
            <a:endParaRPr lang="zh-CN" altLang="en-US"/>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6" name="文本框 5"/>
          <p:cNvSpPr txBox="1"/>
          <p:nvPr/>
        </p:nvSpPr>
        <p:spPr>
          <a:xfrm>
            <a:off x="584835" y="967105"/>
            <a:ext cx="4023995" cy="368300"/>
          </a:xfrm>
          <a:prstGeom prst="rect">
            <a:avLst/>
          </a:prstGeom>
          <a:noFill/>
        </p:spPr>
        <p:txBody>
          <a:bodyPr wrap="square" rtlCol="0">
            <a:spAutoFit/>
          </a:bodyPr>
          <a:p>
            <a:r>
              <a:rPr lang="en-US" altLang="zh-CN">
                <a:solidFill>
                  <a:schemeClr val="accent1"/>
                </a:solidFill>
                <a:effectLst>
                  <a:outerShdw blurRad="38100" dist="25400" dir="5400000" algn="ctr" rotWithShape="0">
                    <a:srgbClr val="6E747A">
                      <a:alpha val="43000"/>
                    </a:srgbClr>
                  </a:outerShdw>
                </a:effectLst>
              </a:rPr>
              <a:t>2</a:t>
            </a:r>
            <a:r>
              <a:rPr lang="zh-CN" altLang="en-US">
                <a:solidFill>
                  <a:schemeClr val="accent1"/>
                </a:solidFill>
                <a:effectLst>
                  <a:outerShdw blurRad="38100" dist="25400" dir="5400000" algn="ctr" rotWithShape="0">
                    <a:srgbClr val="6E747A">
                      <a:alpha val="43000"/>
                    </a:srgbClr>
                  </a:outerShdw>
                </a:effectLst>
              </a:rPr>
              <a:t>、</a:t>
            </a:r>
            <a:r>
              <a:rPr lang="zh-CN" altLang="en-US">
                <a:solidFill>
                  <a:schemeClr val="accent1"/>
                </a:solidFill>
                <a:effectLst>
                  <a:outerShdw blurRad="38100" dist="25400" dir="5400000" algn="ctr" rotWithShape="0">
                    <a:srgbClr val="6E747A">
                      <a:alpha val="43000"/>
                    </a:srgbClr>
                  </a:outerShdw>
                </a:effectLst>
              </a:rPr>
              <a:t>雨污水工程施工质量标准及处罚</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101600" y="167640"/>
            <a:ext cx="3766820" cy="2660650"/>
          </a:xfrm>
          <a:prstGeom prst="rect">
            <a:avLst/>
          </a:prstGeom>
        </p:spPr>
      </p:pic>
      <p:sp>
        <p:nvSpPr>
          <p:cNvPr id="2" name="标题 1"/>
          <p:cNvSpPr>
            <a:spLocks noGrp="1"/>
          </p:cNvSpPr>
          <p:nvPr>
            <p:ph type="ctrTitle"/>
            <p:custDataLst>
              <p:tags r:id="rId2"/>
            </p:custDataLst>
          </p:nvPr>
        </p:nvSpPr>
        <p:spPr>
          <a:xfrm>
            <a:off x="998855" y="1094740"/>
            <a:ext cx="10574020" cy="2949575"/>
          </a:xfrm>
        </p:spPr>
        <p:txBody>
          <a:bodyPr>
            <a:normAutofit/>
          </a:bodyPr>
          <a:lstStyle/>
          <a:p>
            <a:pPr algn="ctr"/>
            <a:r>
              <a:rPr lang="zh-CN" altLang="en-US" dirty="0"/>
              <a:t>工程施工管理制度</a:t>
            </a:r>
            <a:endParaRPr lang="zh-CN" altLang="en-US" dirty="0"/>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0">
        <p:dissolve/>
      </p:transition>
    </mc:Choice>
    <mc:Fallback>
      <p:transition spd="slow" advTm="0">
        <p:dissolv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510540" y="1028065"/>
            <a:ext cx="2088515" cy="645160"/>
          </a:xfrm>
          <a:prstGeom prst="rect">
            <a:avLst/>
          </a:prstGeom>
          <a:noFill/>
          <a:ln w="9525">
            <a:noFill/>
          </a:ln>
        </p:spPr>
        <p:txBody>
          <a:bodyPr wrap="square">
            <a:spAutoFit/>
          </a:bodyPr>
          <a:p>
            <a:pPr indent="0"/>
            <a:r>
              <a:rPr lang="en-US" alt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3</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人行道工程</a:t>
            </a:r>
            <a:endParaRPr lang="zh-CN" sz="1600" b="1">
              <a:ea typeface="宋体" panose="02010600030101010101" pitchFamily="2" charset="-122"/>
            </a:endParaRPr>
          </a:p>
          <a:p>
            <a:endParaRPr lang="zh-CN" altLang="en-US"/>
          </a:p>
        </p:txBody>
      </p:sp>
      <p:sp>
        <p:nvSpPr>
          <p:cNvPr id="4" name="文本框 3"/>
          <p:cNvSpPr txBox="1"/>
          <p:nvPr/>
        </p:nvSpPr>
        <p:spPr>
          <a:xfrm>
            <a:off x="1002665" y="1490980"/>
            <a:ext cx="9142730" cy="2584450"/>
          </a:xfrm>
          <a:prstGeom prst="rect">
            <a:avLst/>
          </a:prstGeom>
          <a:noFill/>
          <a:ln w="9525">
            <a:noFill/>
          </a:ln>
        </p:spPr>
        <p:txBody>
          <a:bodyPr wrap="square">
            <a:spAutoFit/>
          </a:bodyPr>
          <a:p>
            <a:pPr indent="0" algn="l">
              <a:buFont typeface="Arial" panose="020B0604020202020204" pitchFamily="34" charset="0"/>
              <a:buNone/>
            </a:pP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rPr>
              <a:t>（</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rPr>
              <a:t>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rPr>
              <a:t>）人行道砖</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lgn="l">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基础密实、稳定；若为砼基础时，上路基必须碾压，砼标号为</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c20，厚度≥10cm，否则每发现一处、处以100元罚款。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lgn="l">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人行道砖必须用砂浆（</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3）铺砌，砂浆厚度≥3cm，砖上必须挂满灰膏铺砌必须平整、稳定，灌缝饱满，不得有翘动现象，相邻块高差不超过3mm，纵横缝直顺，允许偏差不超过10mm，与其它构筑物应接顺，不得有积水现象，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lgn="l">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严禁用变形和色彩不一致砖，回复后的人行道，并注意养护，否则每发现一处、处以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lgn="l">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在构筑物周边用半块砖补缺时必须切割，否则每发现一处、处以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sp>
        <p:nvSpPr>
          <p:cNvPr id="6" name="文本框 5"/>
          <p:cNvSpPr txBox="1"/>
          <p:nvPr/>
        </p:nvSpPr>
        <p:spPr>
          <a:xfrm>
            <a:off x="941705" y="4345305"/>
            <a:ext cx="9142730" cy="1476375"/>
          </a:xfrm>
          <a:prstGeom prst="rect">
            <a:avLst/>
          </a:prstGeom>
          <a:noFill/>
          <a:ln w="9525">
            <a:noFill/>
          </a:ln>
        </p:spPr>
        <p:txBody>
          <a:bodyPr wrap="square">
            <a:spAutoFit/>
          </a:bodyPr>
          <a:p>
            <a:pPr marL="457200" indent="-457200"/>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2</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路缘石、花坛石</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endParaRPr>
          </a:p>
          <a:p>
            <a:pPr indent="0">
              <a:buFont typeface="Arial" panose="020B0604020202020204" pitchFamily="34" charset="0"/>
              <a:buNone/>
            </a:pPr>
            <a:r>
              <a:rPr lang="zh-CN" b="1">
                <a:solidFill>
                  <a:schemeClr val="tx1"/>
                </a:solidFill>
                <a:effectLst>
                  <a:outerShdw blurRad="38100" dist="19050" dir="2700000" algn="tl" rotWithShape="0">
                    <a:schemeClr val="dk1">
                      <a:alpha val="40000"/>
                    </a:schemeClr>
                  </a:outerShdw>
                </a:effectLst>
                <a:latin typeface="Calibri" panose="020F0502020204030204" charset="0"/>
                <a:ea typeface="微软雅黑" panose="020B0503020204020204" charset="-122"/>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路缘石、花坛石必须稳固并应线直、弯顺、无折角，直顺度允许偏差不超过</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10mm顶面应平整无错牙，相邻块高差不超过3mm。否则每发现一处、处以100元罚款。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勾缝要严密，缝宽</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10mm，背后回填必须密实，否则每发现一处、处以100元罚款。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禁用破损的路缘石及花坛石，否则每发现一处、处以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597535" y="1095693"/>
            <a:ext cx="5080000" cy="368300"/>
          </a:xfrm>
          <a:prstGeom prst="rect">
            <a:avLst/>
          </a:prstGeom>
          <a:noFill/>
          <a:ln w="9525">
            <a:noFill/>
          </a:ln>
        </p:spPr>
        <p:txBody>
          <a:bodyPr>
            <a:spAutoFit/>
            <a:scene3d>
              <a:camera prst="orthographicFront"/>
              <a:lightRig rig="threePt" dir="t"/>
            </a:scene3d>
          </a:bodyPr>
          <a:p>
            <a:pPr indent="0"/>
            <a:r>
              <a:rPr lang="en-US" alt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4</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维修质量要求</a:t>
            </a:r>
            <a:endPar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1553845" y="1725295"/>
            <a:ext cx="9631045" cy="3692525"/>
          </a:xfrm>
          <a:prstGeom prst="rect">
            <a:avLst/>
          </a:prstGeom>
          <a:noFill/>
          <a:ln w="9525">
            <a:noFill/>
          </a:ln>
        </p:spPr>
        <p:txBody>
          <a:bodyPr wrap="square">
            <a:spAutoFit/>
            <a:scene3d>
              <a:camera prst="orthographicFront"/>
              <a:lightRig rig="threePt" dir="t"/>
            </a:scene3d>
          </a:bodyPr>
          <a:p>
            <a:pPr indent="0">
              <a:buFont typeface="Arial" panose="020B0604020202020204" pitchFamily="34" charset="0"/>
              <a:buNone/>
            </a:pP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沥青路面</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破损沥青路面必须切割直角，一边垂直于路中或者路边，切槽深度按沥青厚度，否则每发现一处，处以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槽内杂物清理干净，保证槽底平整</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、密实，</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罚款。</a:t>
            </a:r>
            <a:endPar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槽内先铺</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c20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砼基础，厚度</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≥10cm，砼基础表面应平整并注意养护，否则每发现一处、处以200元罚款。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摊铺沥青前必须把切槽内吹扫干净，并洒底油，否则每发现一处、处以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⑤</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沥青表面必须碾压平整、密实，不能有松散、裂缝、波浪、烂边、粗细料集中等现象，碾压后不能有明显轮迹，否则每发现一处、处以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⑦</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面层应切槽接平，不允许有错台、跳车现象，否则每发现一处、处以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⑧</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与其它构建物应接顺，不得有积水现象，并注意不得污染其它构建物，否则每发现一处、处以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a:p>
            <a:pPr indent="0">
              <a:buFont typeface="Arial" panose="020B0604020202020204" pitchFamily="34" charset="0"/>
              <a:buNone/>
            </a:pP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524000" y="1665605"/>
            <a:ext cx="9276715" cy="3692525"/>
          </a:xfrm>
          <a:prstGeom prst="rect">
            <a:avLst/>
          </a:prstGeom>
          <a:noFill/>
          <a:ln w="9525">
            <a:noFill/>
          </a:ln>
        </p:spPr>
        <p:txBody>
          <a:bodyPr wrap="square">
            <a:spAutoFit/>
          </a:bodyPr>
          <a:p>
            <a:pPr indent="0">
              <a:buFont typeface="Arial" panose="020B0604020202020204" pitchFamily="34" charset="0"/>
              <a:buNone/>
            </a:pP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2</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砼路面</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破损砼路面必须切割成直角，一边垂直于路中或路边，否则每发现一处、处以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基础必须处理干净，严禁有杂物，并达到平整、密实（软基必须换填），否则每发现一处、处以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振捣棒在每一处的持续时间，应以拌合物全面振动液化，表面不再冒气泡和泛水泥浆为限，不宜过振，也不宜少于</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30s。振捣棒的移动间距不宜大于500mm；至模板边缘的距离不宜大于200mm。应避免碰撞模板、钢筋、传力杆和拉杆。沿横断面连续捣密实，并应注意路面板底、内部和边角处不得欠振或漏振</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。缺料的部位，应以人工补料找平。否则每发现一处、处以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砼表面必须平整，允许偏差不得超过</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3mm,不得有石子外露、蜂窝麻面、印痕、积水等现象，否则每发现一处、处以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⑤</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修补后的砼路面要拉纹，大面积要切缝，并必须养护，否则处以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sp>
        <p:nvSpPr>
          <p:cNvPr id="2" name="文本框 1"/>
          <p:cNvSpPr txBox="1"/>
          <p:nvPr/>
        </p:nvSpPr>
        <p:spPr>
          <a:xfrm>
            <a:off x="597535" y="1095693"/>
            <a:ext cx="5080000" cy="368300"/>
          </a:xfrm>
          <a:prstGeom prst="rect">
            <a:avLst/>
          </a:prstGeom>
          <a:noFill/>
          <a:ln w="9525">
            <a:noFill/>
          </a:ln>
        </p:spPr>
        <p:txBody>
          <a:bodyPr>
            <a:spAutoFit/>
            <a:scene3d>
              <a:camera prst="orthographicFront"/>
              <a:lightRig rig="threePt" dir="t"/>
            </a:scene3d>
          </a:bodyPr>
          <a:p>
            <a:pPr indent="0"/>
            <a:r>
              <a:rPr lang="en-US" alt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4</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维修质量要求</a:t>
            </a:r>
            <a:endPar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对象 2">
            <a:hlinkClick r:id="" action="ppaction://ole?verb="/>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25" name="" r:id="rId2" imgW="914400" imgH="215900" progId="Equation.KSEE3">
                  <p:embed/>
                </p:oleObj>
              </mc:Choice>
              <mc:Fallback>
                <p:oleObj name="" r:id="rId2" imgW="914400" imgH="215900" progId="Equation.KSEE3">
                  <p:embed/>
                  <p:pic>
                    <p:nvPicPr>
                      <p:cNvPr id="0" name="图片 1024"/>
                      <p:cNvPicPr/>
                      <p:nvPr/>
                    </p:nvPicPr>
                    <p:blipFill>
                      <a:blip r:embed="rId3"/>
                      <a:stretch>
                        <a:fillRect/>
                      </a:stretch>
                    </p:blipFill>
                    <p:spPr>
                      <a:xfrm>
                        <a:off x="5638800" y="3321050"/>
                        <a:ext cx="914400" cy="215900"/>
                      </a:xfrm>
                      <a:prstGeom prst="rect">
                        <a:avLst/>
                      </a:prstGeom>
                    </p:spPr>
                  </p:pic>
                </p:oleObj>
              </mc:Fallback>
            </mc:AlternateContent>
          </a:graphicData>
        </a:graphic>
      </p:graphicFrame>
    </p:spTree>
    <p:custDataLst>
      <p:tags r:id="rId4"/>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567180" y="1644015"/>
            <a:ext cx="9814560" cy="3969385"/>
          </a:xfrm>
          <a:prstGeom prst="rect">
            <a:avLst/>
          </a:prstGeom>
          <a:noFill/>
          <a:ln w="9525">
            <a:noFill/>
          </a:ln>
        </p:spPr>
        <p:txBody>
          <a:bodyPr wrap="square">
            <a:spAutoFit/>
          </a:bodyPr>
          <a:p>
            <a:pPr indent="0">
              <a:buFont typeface="Arial" panose="020B0604020202020204" pitchFamily="34" charset="0"/>
              <a:buNone/>
            </a:pP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3</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人行道砖</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①</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基础密实、稳定；若为砼基础时，上路基必须碾压，砼标号为c20，厚度≥10cm，否则每发现一处、处以100元罚款。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②</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人行道砖必须用砂浆（1:3）铺砌，砂浆厚度≥3cm，砖上必须挂满灰膏铺砌必须平整、稳定，灌缝饱满，不得有翘动现象，相邻块高差不超过3mm，纵横缝直顺，允许偏差不超过10mm，与其它构筑物应接顺，不得有积水现象，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③</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严禁用变形和色彩不一致砖，回复后的人行道，并注意养护，否则每发现一处、处以100元罚款。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④</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在构筑物周边用半块砖补缺时必须切割，否则每发现一处、处以100元罚款。</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4</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路缘石、花坛石</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①</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缘石、花坛石必须稳固，并应线直、弯顺、无折角，直顺度允许偏差不超过10mm；顶面应平整无错牙，相邻块高差不超过3mm。否则每发现一处、处以100元罚款。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②</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勾缝要严密，缝宽10mm，背后回填必须密实，否则每发现一处、处以100元罚款。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宋体" panose="02010600030101010101" pitchFamily="2" charset="-122"/>
              </a:rPr>
              <a:t>③</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禁用破损的路缘石及花坛石，否则每发现一处、处以200元罚款。</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597535" y="1095693"/>
            <a:ext cx="5080000" cy="368300"/>
          </a:xfrm>
          <a:prstGeom prst="rect">
            <a:avLst/>
          </a:prstGeom>
          <a:noFill/>
          <a:ln w="9525">
            <a:noFill/>
          </a:ln>
        </p:spPr>
        <p:txBody>
          <a:bodyPr>
            <a:spAutoFit/>
            <a:scene3d>
              <a:camera prst="orthographicFront"/>
              <a:lightRig rig="threePt" dir="t"/>
            </a:scene3d>
          </a:bodyPr>
          <a:p>
            <a:pPr indent="0"/>
            <a:r>
              <a:rPr lang="en-US" alt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4</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维修质量要求</a:t>
            </a:r>
            <a:endPar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368425" y="1886585"/>
            <a:ext cx="10006965" cy="3415030"/>
          </a:xfrm>
          <a:prstGeom prst="rect">
            <a:avLst/>
          </a:prstGeom>
          <a:noFill/>
          <a:ln w="9525">
            <a:noFill/>
          </a:ln>
        </p:spPr>
        <p:txBody>
          <a:bodyPr wrap="square">
            <a:spAutoFit/>
          </a:bodyPr>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5</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雨水井</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井框、井篦必须完整无损，安装应平稳，否则处以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井内墙壁应互相垂直，抹面必须平整，不得起壳、裂缝，否则处以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200元罚款。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严禁高出路面，井盖顶面应低于路面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1～3cm（必须顺接不得有错台现象），散水孔眼应清理干净、井内无杂物，否则每发现一处、处以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a:p>
            <a:pPr indent="0">
              <a:buFont typeface="Arial" panose="020B0604020202020204" pitchFamily="34" charset="0"/>
              <a:buNone/>
            </a:pPr>
            <a:endPar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endParaRPr>
          </a:p>
          <a:p>
            <a:pPr indent="0">
              <a:buFont typeface="Arial" panose="020B0604020202020204" pitchFamily="34" charset="0"/>
              <a:buNone/>
            </a:pP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6</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检查井</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井框、井盖必须完整无损，安装平稳牢固，位置正确，即不得有错位现象，其高度与路面或人行道顶面的允许高差为</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±5mm，否则每发现一处、处以100元罚款。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井壁抹面必须平整、不得有空鼓、裂缝现象，否则处以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爬梯应安装牢固，位置准确，否则每发现一处、处以</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100元罚款。</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Times New Roman" panose="02020603050405020304" charset="0"/>
            </a:endParaRPr>
          </a:p>
          <a:p>
            <a:pPr indent="0">
              <a:buFont typeface="Arial" panose="020B0604020202020204" pitchFamily="34" charset="0"/>
              <a:buNone/>
            </a:pP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Times New Roman" panose="02020603050405020304" charset="0"/>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井内流槽（污水满槽、雨水井半槽）应平顺、杂物清理干净，否则处以</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rPr>
              <a:t>00元罚款。</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cs typeface="Times New Roman" panose="02020603050405020304" charset="0"/>
            </a:endParaRPr>
          </a:p>
        </p:txBody>
      </p:sp>
      <p:sp>
        <p:nvSpPr>
          <p:cNvPr id="2" name="文本框 1"/>
          <p:cNvSpPr txBox="1"/>
          <p:nvPr/>
        </p:nvSpPr>
        <p:spPr>
          <a:xfrm>
            <a:off x="597535" y="1095693"/>
            <a:ext cx="5080000" cy="368300"/>
          </a:xfrm>
          <a:prstGeom prst="rect">
            <a:avLst/>
          </a:prstGeom>
          <a:noFill/>
          <a:ln w="9525">
            <a:noFill/>
          </a:ln>
        </p:spPr>
        <p:txBody>
          <a:bodyPr>
            <a:spAutoFit/>
            <a:scene3d>
              <a:camera prst="orthographicFront"/>
              <a:lightRig rig="threePt" dir="t"/>
            </a:scene3d>
          </a:bodyPr>
          <a:p>
            <a:pPr indent="0"/>
            <a:r>
              <a:rPr lang="en-US" alt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4</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rPr>
              <a:t>维修质量要求</a:t>
            </a:r>
            <a:endPar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三</a:t>
            </a:r>
            <a:r>
              <a:rPr lang="zh-CN" altLang="en-US" sz="6665">
                <a:latin typeface="宋体" panose="02010600030101010101" pitchFamily="2" charset="-122"/>
                <a:ea typeface="宋体" panose="02010600030101010101" pitchFamily="2" charset="-122"/>
              </a:rPr>
              <a:t>、技术</a:t>
            </a:r>
            <a:r>
              <a:rPr lang="zh-CN" altLang="en-US" sz="6665">
                <a:latin typeface="宋体" panose="02010600030101010101" pitchFamily="2" charset="-122"/>
                <a:ea typeface="宋体" panose="02010600030101010101" pitchFamily="2" charset="-122"/>
              </a:rPr>
              <a:t>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090295" y="1735455"/>
            <a:ext cx="9027795" cy="4523105"/>
          </a:xfrm>
          <a:prstGeom prst="rect">
            <a:avLst/>
          </a:prstGeom>
          <a:noFill/>
          <a:ln w="9525">
            <a:noFill/>
          </a:ln>
        </p:spPr>
        <p:txBody>
          <a:bodyPr wrap="square">
            <a:spAutoFit/>
            <a:scene3d>
              <a:camera prst="orthographicFront"/>
              <a:lightRig rig="threePt" dir="t"/>
            </a:scene3d>
          </a:bodyPr>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接到工程后，要组织相关人员仔细查看现场</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2</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拿到图纸后要组织一次内部图纸会审，并将图纸中的错漏碰缺、疑难之处记录下来</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3</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业主组织的图纸会审，项目处要有记录员做好记录，并整理后发给设计方确认</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4、施工组织设计或施工方案要经总工审批后再由监理审批，否则罚款100元；当涉及到危险性较大的分部分项工程（危大工程），还应编制专项施工方案（要有计算书和施工图），如是超过一定规模的危大工程还应组织召开专家论证会。专家论证前专项施工方案应当通过施工单位审核和总监理工程师审查</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5</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施工前应以甲方下达的技术、书面交底文件为依据，认真细致的编制各施工班组技术交底文件，并组织施工班组认真学习，贯彻落</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实，由项目部技术负责人进行书面交底，并履行签字手续，不符合要求罚款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6</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施工中，发现设计图纸与实际不符时，应由施工班组及时向技术负责人报告，由技术负责人向甲方技术部门及监理汇报，由甲方技术部门组织技术洽商，经设计部门或有关部门下达书面变更文件后方可按新的技术要求施工，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endParaRPr lang="en-US"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p:txBody>
      </p:sp>
      <p:sp>
        <p:nvSpPr>
          <p:cNvPr id="2" name="文本框 1"/>
          <p:cNvSpPr txBox="1"/>
          <p:nvPr/>
        </p:nvSpPr>
        <p:spPr>
          <a:xfrm>
            <a:off x="138430" y="1258570"/>
            <a:ext cx="1712595" cy="368300"/>
          </a:xfrm>
          <a:prstGeom prst="rect">
            <a:avLst/>
          </a:prstGeom>
          <a:noFill/>
        </p:spPr>
        <p:txBody>
          <a:bodyPr wrap="square" rtlCol="0">
            <a:spAutoFit/>
          </a:bodyPr>
          <a:p>
            <a:r>
              <a:rPr lang="zh-CN" altLang="en-US">
                <a:solidFill>
                  <a:schemeClr val="accent1"/>
                </a:solidFill>
                <a:effectLst>
                  <a:outerShdw blurRad="38100" dist="25400" dir="5400000" algn="ctr" rotWithShape="0">
                    <a:srgbClr val="6E747A">
                      <a:alpha val="43000"/>
                    </a:srgbClr>
                  </a:outerShdw>
                </a:effectLst>
              </a:rPr>
              <a:t>技术管理制度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p:txBody>
          <a:bodyPr>
            <a:normAutofit/>
          </a:bodyPr>
          <a:p>
            <a:pPr indent="0">
              <a:buNone/>
            </a:pP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7</a:t>
            </a:r>
            <a:r>
              <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由施工技术负责人与监理一起对隐蔽工程验收并记录，隐蔽工程经验收合格后，方可组织进行下道工序的施工，不符合要求罚款</a:t>
            </a: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sym typeface="+mn-ea"/>
            </a:endParaRPr>
          </a:p>
          <a:p>
            <a:pPr indent="0">
              <a:buNone/>
            </a:pP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8</a:t>
            </a:r>
            <a:r>
              <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冬、雨季施工项目：必须按照施工组织设计里的冬、雨季施工技术措进行施工，确保工程质量和安全生产，不符合要求罚款</a:t>
            </a: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sym typeface="+mn-ea"/>
            </a:endParaRPr>
          </a:p>
          <a:p>
            <a:pPr indent="0">
              <a:buNone/>
            </a:pP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9</a:t>
            </a:r>
            <a:r>
              <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对于特殊工艺要求，应由技术负责人组织作业人员进行技术操作培训，作业人员经实际操作合格后，方可进行大面积施工，不符合要求罚款</a:t>
            </a: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sym typeface="+mn-ea"/>
            </a:endParaRPr>
          </a:p>
          <a:p>
            <a:pPr indent="0">
              <a:buNone/>
            </a:pPr>
            <a:r>
              <a:rPr 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10</a:t>
            </a:r>
            <a:r>
              <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对于特殊工种，如电工、焊工等必须持特殊作业人员操作证上岗，对于危险性较大的施工项目，由技术负责人组织编制技术安全施工方案，并组织实施，不符合要求罚款</a:t>
            </a: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pPr indent="0">
              <a:buNone/>
            </a:pP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11</a:t>
            </a:r>
            <a:r>
              <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技术负责人负责现场施工，经常深入实际，开展技术业务学习和技术培训，不断提高班组操作人员的技术水平，不符合要求罚款</a:t>
            </a:r>
            <a:r>
              <a:rPr lang="en-US" alt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1</a:t>
            </a:r>
            <a:r>
              <a:rPr lang="zh-CN"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zh-CN" altLang="en-US" sz="1800"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4" name="文本框 3"/>
          <p:cNvSpPr txBox="1"/>
          <p:nvPr/>
        </p:nvSpPr>
        <p:spPr>
          <a:xfrm>
            <a:off x="138430" y="1258570"/>
            <a:ext cx="1712595" cy="368300"/>
          </a:xfrm>
          <a:prstGeom prst="rect">
            <a:avLst/>
          </a:prstGeom>
          <a:noFill/>
        </p:spPr>
        <p:txBody>
          <a:bodyPr wrap="square" rtlCol="0">
            <a:spAutoFit/>
          </a:bodyPr>
          <a:p>
            <a:r>
              <a:rPr lang="zh-CN" altLang="en-US">
                <a:solidFill>
                  <a:schemeClr val="accent1"/>
                </a:solidFill>
                <a:effectLst>
                  <a:outerShdw blurRad="38100" dist="25400" dir="5400000" algn="ctr" rotWithShape="0">
                    <a:srgbClr val="6E747A">
                      <a:alpha val="43000"/>
                    </a:srgbClr>
                  </a:outerShdw>
                </a:effectLst>
              </a:rPr>
              <a:t>技术管理制度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四</a:t>
            </a:r>
            <a:r>
              <a:rPr lang="zh-CN" altLang="en-US" sz="6665">
                <a:latin typeface="宋体" panose="02010600030101010101" pitchFamily="2" charset="-122"/>
                <a:ea typeface="宋体" panose="02010600030101010101" pitchFamily="2" charset="-122"/>
              </a:rPr>
              <a:t>、进度施工管理制度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741805" y="1849120"/>
            <a:ext cx="7490460" cy="1753235"/>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1、项目部按时制定周、月进度计划，未按时完成计划罚款50-200元。2、按照进度计划制定材料采购及进场计划，未按时完成计划罚款100元。3、根据进度计划制定机械设备进场计划，未按时完成计划罚款100元。4、工程实体完工后一个月内完成资料整理、未按时完成罚款500元。5、工程实体完工后两个月内完成竣工验收，未按时完成罚款500元。6、竣工验收后六个月内完成审计，未按时完成罚款1000元。</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2" name="文本框 1"/>
          <p:cNvSpPr txBox="1"/>
          <p:nvPr/>
        </p:nvSpPr>
        <p:spPr>
          <a:xfrm>
            <a:off x="784860" y="1083310"/>
            <a:ext cx="2277110" cy="368300"/>
          </a:xfrm>
          <a:prstGeom prst="rect">
            <a:avLst/>
          </a:prstGeom>
          <a:noFill/>
        </p:spPr>
        <p:txBody>
          <a:bodyPr wrap="square" rtlCol="0">
            <a:spAutoFit/>
          </a:bodyPr>
          <a:p>
            <a:r>
              <a:rPr lang="zh-CN" altLang="en-US" b="1">
                <a:solidFill>
                  <a:schemeClr val="accent1"/>
                </a:solidFill>
                <a:effectLst>
                  <a:outerShdw blurRad="38100" dist="25400" dir="5400000" algn="ctr" rotWithShape="0">
                    <a:srgbClr val="6E747A">
                      <a:alpha val="43000"/>
                    </a:srgbClr>
                  </a:outerShdw>
                </a:effectLst>
              </a:rPr>
              <a:t>进度施工</a:t>
            </a:r>
            <a:r>
              <a:rPr lang="zh-CN" altLang="en-US" b="1">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rPr>
              <a:t>管理</a:t>
            </a:r>
            <a:r>
              <a:rPr lang="zh-CN" altLang="en-US" b="1">
                <a:solidFill>
                  <a:schemeClr val="accent1"/>
                </a:solidFill>
                <a:effectLst>
                  <a:outerShdw blurRad="38100" dist="25400" dir="5400000" algn="ctr" rotWithShape="0">
                    <a:srgbClr val="6E747A">
                      <a:alpha val="43000"/>
                    </a:srgbClr>
                  </a:outerShdw>
                </a:effectLst>
              </a:rPr>
              <a:t>制度</a:t>
            </a:r>
            <a:endParaRPr lang="zh-CN" altLang="en-US" b="1">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197985"/>
            <a:ext cx="6878595" cy="1200329"/>
          </a:xfrm>
        </p:spPr>
        <p:txBody>
          <a:bodyPr/>
          <a:p>
            <a:pPr algn="ctr"/>
            <a:r>
              <a:rPr lang="zh-CN" altLang="en-US">
                <a:latin typeface="宋体" panose="02010600030101010101" pitchFamily="2" charset="-122"/>
                <a:ea typeface="宋体" panose="02010600030101010101" pitchFamily="2" charset="-122"/>
              </a:rPr>
              <a:t>一、安全管理制度</a:t>
            </a:r>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592567" y="2829175"/>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五、安全生产管理制度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635"/>
            <a:ext cx="1368425" cy="967105"/>
          </a:xfrm>
          <a:prstGeom prst="rect">
            <a:avLst/>
          </a:prstGeom>
        </p:spPr>
      </p:pic>
      <p:sp>
        <p:nvSpPr>
          <p:cNvPr id="100" name="文本框 99"/>
          <p:cNvSpPr txBox="1"/>
          <p:nvPr/>
        </p:nvSpPr>
        <p:spPr>
          <a:xfrm>
            <a:off x="1368425" y="1998345"/>
            <a:ext cx="8376285" cy="2861310"/>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1、项目部设一名专职安全员，各施工班组设立一名兼职的安全员。项目部专职安全员除日常安全生产检查外，每旬在队长参予下，组织各班组安全员，对安全生产进行一次全面检查，检查发现问题，应列项，并限期消项，以安全生产违章通知单书面形式下达，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2、新入场施工人员，必须经三级安全生产培训教育后，方可参加生产操作，不符合要求罚款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3</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对于特殊工种及工作危险性较大的操作工人必须进行逐级交底，组织专业培训，经考试合格后，持上岗证上岗，方可进行操作，不符合要求罚款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4</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在施工现场、宿舍内严禁私自接电源，更不能用明火、用电器取暖做饭，严防火灾的发生，不符合要求罚款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2" name="文本框 1"/>
          <p:cNvSpPr txBox="1"/>
          <p:nvPr/>
        </p:nvSpPr>
        <p:spPr>
          <a:xfrm>
            <a:off x="657860" y="1237615"/>
            <a:ext cx="2030730" cy="368300"/>
          </a:xfrm>
          <a:prstGeom prst="rect">
            <a:avLst/>
          </a:prstGeom>
          <a:noFill/>
        </p:spPr>
        <p:txBody>
          <a:bodyPr wrap="square" rtlCol="0">
            <a:spAutoFit/>
          </a:bodyPr>
          <a:p>
            <a:r>
              <a:rPr lang="zh-CN" altLang="en-US">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rPr>
              <a:t>安全生产管理制度</a:t>
            </a:r>
            <a:endParaRPr lang="zh-CN" altLang="en-US">
              <a:solidFill>
                <a:schemeClr val="accent1"/>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六</a:t>
            </a:r>
            <a:r>
              <a:rPr lang="zh-CN" altLang="en-US" sz="6665">
                <a:latin typeface="宋体" panose="02010600030101010101" pitchFamily="2" charset="-122"/>
                <a:ea typeface="宋体" panose="02010600030101010101" pitchFamily="2" charset="-122"/>
              </a:rPr>
              <a:t>、进度施工管理制度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449705" y="1783080"/>
            <a:ext cx="8635365" cy="4246245"/>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1、施工前做好成本预测。2、随工程进度动态核算实际成本并与预测成本进行比较，实现成本的动态控制。3、对于材料的采购、保管、使用严格控制避免不必要的浪费，根据施工员及技术人员提供的材料设备进场计划分批次进场，最大程度的减少资金占用及不必要的租赁费用支出。4、项目部成员合理配备加强管理，工资与绩效挂钩。5、对机械设备加强管理，由项目副经理制定车辆管理制度及使用计划，由于本工程车辆较多项目部应由专人对机械用油进行管理，每天每辆车记录用油数量。6、严格控制桩基和承台基槽开挖的几何尺寸，减少的混凝土用量</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7</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关乎工程质量的材料入库必须经过项目经理或项目部专人验收，不合格材料绝不入库。</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8</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保管人员对任何材料必须清点后方可入库并登记进账。</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9</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对于易损、易燃、易爆及贵重配件应单独保管，并配备总够的消防器材。</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10</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大宗材料不能入库的要点清数量，怕雨怕晒的应及时做好遮盖避免损失。</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11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工具设备出库做好借用台帐并及时回收。</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2" name="文本框 1"/>
          <p:cNvSpPr txBox="1"/>
          <p:nvPr/>
        </p:nvSpPr>
        <p:spPr>
          <a:xfrm>
            <a:off x="775970" y="1137920"/>
            <a:ext cx="2440940" cy="368300"/>
          </a:xfrm>
          <a:prstGeom prst="rect">
            <a:avLst/>
          </a:prstGeom>
          <a:noFill/>
        </p:spPr>
        <p:txBody>
          <a:bodyPr wrap="square" rtlCol="0">
            <a:spAutoFit/>
          </a:bodyPr>
          <a:p>
            <a:r>
              <a:rPr lang="zh-CN" altLang="en-US">
                <a:solidFill>
                  <a:schemeClr val="accent1"/>
                </a:solidFill>
                <a:effectLst>
                  <a:outerShdw blurRad="38100" dist="25400" dir="5400000" algn="ctr" rotWithShape="0">
                    <a:srgbClr val="6E747A">
                      <a:alpha val="43000"/>
                    </a:srgbClr>
                  </a:outerShdw>
                </a:effectLst>
              </a:rPr>
              <a:t>进度施工管理制度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七</a:t>
            </a:r>
            <a:r>
              <a:rPr lang="zh-CN" altLang="en-US" sz="6665">
                <a:latin typeface="宋体" panose="02010600030101010101" pitchFamily="2" charset="-122"/>
                <a:ea typeface="宋体" panose="02010600030101010101" pitchFamily="2" charset="-122"/>
              </a:rPr>
              <a:t>、项目部档案管理制度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368425" y="1713230"/>
            <a:ext cx="9239250" cy="5200650"/>
          </a:xfrm>
          <a:prstGeom prst="rect">
            <a:avLst/>
          </a:prstGeom>
          <a:noFill/>
          <a:ln w="9525">
            <a:noFill/>
          </a:ln>
        </p:spPr>
        <p:txBody>
          <a:bodyPr wrap="square">
            <a:spAutoFit/>
          </a:bodyPr>
          <a:p>
            <a:pPr indent="0"/>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1</a:t>
            </a:r>
            <a:r>
              <a:rPr lang="zh-CN" alt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工地资料人员应严格工程档案管理，做好资料的整理收集工作</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2</a:t>
            </a:r>
            <a:r>
              <a:rPr lang="zh-CN" alt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做好项目部日例会及监理例会记录，形成文字资料</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3</a:t>
            </a:r>
            <a:r>
              <a:rPr lang="zh-CN" alt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现场人员登记造册，所有人员身份证复印件整理归档</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4、对于工程变更、签证、监理通知等及时整理归档，</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alt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1</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5</a:t>
            </a:r>
            <a:r>
              <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工程项目技术资料填写要求资料填写内容必须真实可靠、</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数据准确、资料的形成与工程形象进度同步；字迹清楚，图样清晰，图表整洁，签字手续完备，需永久长期保存的文件不应用易褪色的书材料书写，</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应尽量使用黑色签字笔或碳素钢笔及单面黑色复写纸书写，</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6</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项目部设置专门的项目资料档案柜，</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由综合管理部派专人负责收纳整理从而实现对所有项目资料的集中管理，</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7</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收到项目管理部递交过来的相关资料后需第一时间做好登记，分门别类整理归档，</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sym typeface="+mn-ea"/>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元</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8</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项目完工后，</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项目管理部应将电子档案自留一份，提交给综合管理部一份，上交给公司相关领导各一份，</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不符合规定者罚款</a:t>
            </a:r>
            <a:r>
              <a:rPr lang="en-US"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cs typeface="Arial" panose="020B0604020202020204" pitchFamily="34" charset="0"/>
              </a:rPr>
              <a:t>100</a:t>
            </a:r>
            <a:r>
              <a:rPr lang="zh-CN" b="1">
                <a:solidFill>
                  <a:schemeClr val="tx1"/>
                </a:solidFill>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元</a:t>
            </a:r>
            <a:r>
              <a:rPr lang="en-US" sz="1600" b="0">
                <a:latin typeface="宋体" panose="02010600030101010101" pitchFamily="2" charset="-122"/>
                <a:ea typeface="宋体" panose="02010600030101010101" pitchFamily="2" charset="-122"/>
              </a:rPr>
              <a:t>   </a:t>
            </a:r>
            <a:r>
              <a:rPr lang="en-US" sz="1400" b="0">
                <a:latin typeface="宋体" panose="02010600030101010101" pitchFamily="2" charset="-122"/>
              </a:rPr>
              <a:t> </a:t>
            </a:r>
            <a:endParaRPr lang="zh-CN" altLang="en-US"/>
          </a:p>
        </p:txBody>
      </p:sp>
      <p:sp>
        <p:nvSpPr>
          <p:cNvPr id="2" name="文本框 1"/>
          <p:cNvSpPr txBox="1"/>
          <p:nvPr/>
        </p:nvSpPr>
        <p:spPr>
          <a:xfrm>
            <a:off x="667385" y="1219835"/>
            <a:ext cx="2231390" cy="368300"/>
          </a:xfrm>
          <a:prstGeom prst="rect">
            <a:avLst/>
          </a:prstGeom>
          <a:noFill/>
        </p:spPr>
        <p:txBody>
          <a:bodyPr wrap="square" rtlCol="0">
            <a:spAutoFit/>
          </a:bodyPr>
          <a:p>
            <a:r>
              <a:rPr lang="zh-CN" altLang="en-US">
                <a:solidFill>
                  <a:schemeClr val="accent1"/>
                </a:solidFill>
                <a:effectLst>
                  <a:outerShdw blurRad="38100" dist="25400" dir="5400000" algn="ctr" rotWithShape="0">
                    <a:srgbClr val="6E747A">
                      <a:alpha val="43000"/>
                    </a:srgbClr>
                  </a:outerShdw>
                </a:effectLst>
              </a:rPr>
              <a:t>进度施工管理制度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文明办公管理制度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536700" y="1966595"/>
            <a:ext cx="9540240" cy="3507740"/>
          </a:xfrm>
          <a:prstGeom prst="rect">
            <a:avLst/>
          </a:prstGeom>
          <a:noFill/>
          <a:ln w="9525">
            <a:noFill/>
          </a:ln>
        </p:spPr>
        <p:txBody>
          <a:bodyPr wrap="square">
            <a:spAutoFit/>
          </a:bodyPr>
          <a:p>
            <a:pPr indent="0"/>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目的</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办公场所是员工从事经营管理的地方，公司努力创造一个安全、舒适、健康的办公环境，为规范项目管理日常工作，树立良好的外部形象，提高工作质量和办事效率，根据公司项目管理办法，结合公司业务特点，制定如下制度。</a:t>
            </a:r>
            <a:r>
              <a:rPr lang="en-US" sz="24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a:t>
            </a:r>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范围</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适用于公司各部门办公室的日常管理制度和员工的文明礼仪。</a:t>
            </a:r>
            <a:r>
              <a:rPr lang="en-US" b="1">
                <a:solidFill>
                  <a:schemeClr val="accent1"/>
                </a:solidFill>
                <a:effectLst>
                  <a:outerShdw blurRad="38100" dist="25400" dir="5400000" algn="ctr" rotWithShape="0">
                    <a:srgbClr val="6E747A">
                      <a:alpha val="43000"/>
                    </a:srgbClr>
                  </a:outerShdw>
                </a:effectLst>
                <a:latin typeface="宋体" panose="02010600030101010101" pitchFamily="2" charset="-122"/>
                <a:cs typeface="Arial" panose="020B0604020202020204" pitchFamily="34" charset="0"/>
              </a:rPr>
              <a:t> </a:t>
            </a:r>
            <a:endParaRPr lang="en-US" b="1">
              <a:solidFill>
                <a:schemeClr val="accent1"/>
              </a:solidFill>
              <a:effectLst>
                <a:outerShdw blurRad="38100" dist="25400" dir="5400000" algn="ctr" rotWithShape="0">
                  <a:srgbClr val="6E747A">
                    <a:alpha val="43000"/>
                  </a:srgbClr>
                </a:outerShdw>
              </a:effectLst>
              <a:latin typeface="宋体" panose="02010600030101010101" pitchFamily="2" charset="-122"/>
              <a:cs typeface="Arial" panose="020B0604020202020204" pitchFamily="34" charset="0"/>
            </a:endParaRPr>
          </a:p>
          <a:p>
            <a:pPr indent="0"/>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考核细则如下：</a:t>
            </a:r>
            <a:endParaRPr lang="zh-CN" altLang="en-US"/>
          </a:p>
          <a:p>
            <a:pPr indent="0"/>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一、员工行为规范</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949325" y="1336040"/>
            <a:ext cx="9272905" cy="5631180"/>
          </a:xfrm>
          <a:prstGeom prst="rect">
            <a:avLst/>
          </a:prstGeom>
          <a:noFill/>
          <a:ln w="9525">
            <a:noFill/>
          </a:ln>
        </p:spPr>
        <p:txBody>
          <a:bodyPr wrap="square">
            <a:spAutoFit/>
            <a:scene3d>
              <a:camera prst="orthographicFront"/>
              <a:lightRig rig="threePt" dir="t"/>
            </a:scene3d>
          </a:bodyPr>
          <a:p>
            <a:pPr indent="0"/>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职业道德：忠诚、正派、守纪、勤勉、尽职、敬业。行为举止：文雅、礼貌、精神。</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2</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上班时间保持良好的精神状态，精力充沛，精神饱满，乐观进取。3、对待上司要尊重，对待同事要热情，处理工作保持头脑冷静，提倡微笑待人，微笑服务。</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4</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开诚布公，坦诚待人，平等尊重，团结协作，不把个人喜好带进工作中，不拉帮结派，党同伐异。</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5</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在办公室等办公场所要注意坐姿端正，禁止将脚搭在桌面上。持良好坐姿、行姿、在办公楼内切勿高声呼叫他人。</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6</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出入会议室或上司办公司，主动敲门示意，进入房间随手关门。</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7</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不准在办公场所吸烟，吸烟必须到指定地点。</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8</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与他人交谈，要专心致志，面带微笑，不能心不在焉，反应冷漠。</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9</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说话要和气、谦逊，严禁说脏话、忌语，多使用“请、您好、谢谢、对不起、再见”等文明用语，为集体创造团结、友善的氛围。</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同事之间沟通问题时，应本着“换位思考、解决问题”的原则，语言应礼貌、委婉，营造良好的团队精神，自觉维护公司形象。</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见到领导主动打招呼，向上级汇报工作应简洁、明确。</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12.</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社交活动，参加社交活动，应注意维护企业形象；男员工要修面，头发梳理整齐，衣服整洁大方，保持仪态大方得体；女员工应适当化妆，着装色彩协调，大方得体，入时美观。</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13.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遵守党和国家的法律、法规，遵守公司的各项规章制度。</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14. </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按章办事，全体干部员工严格执行公司各项规章制度，提高执行力。</a:t>
            </a:r>
            <a:endPar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endParaRPr lang="en-US"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273050" y="896620"/>
            <a:ext cx="309880" cy="645160"/>
          </a:xfrm>
          <a:prstGeom prst="rect">
            <a:avLst/>
          </a:prstGeom>
          <a:noFill/>
        </p:spPr>
        <p:txBody>
          <a:bodyPr wrap="none" rtlCol="0" anchor="t">
            <a:spAutoFit/>
          </a:bodyPr>
          <a:p>
            <a:pPr indent="0"/>
            <a:r>
              <a:rPr lang="en-US" b="1">
                <a:solidFill>
                  <a:schemeClr val="accent1"/>
                </a:solidFill>
                <a:effectLst>
                  <a:outerShdw blurRad="38100" dist="25400" dir="5400000" algn="ctr" rotWithShape="0">
                    <a:srgbClr val="6E747A">
                      <a:alpha val="43000"/>
                    </a:srgbClr>
                  </a:outerShdw>
                </a:effectLst>
                <a:latin typeface="宋体" panose="02010600030101010101" pitchFamily="2" charset="-122"/>
                <a:cs typeface="Arial" panose="020B0604020202020204" pitchFamily="34" charset="0"/>
                <a:sym typeface="+mn-ea"/>
              </a:rPr>
              <a:t> </a:t>
            </a:r>
            <a:endPar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a:p>
            <a:endParaRPr lang="zh-CN" altLang="en-US"/>
          </a:p>
        </p:txBody>
      </p:sp>
      <p:sp>
        <p:nvSpPr>
          <p:cNvPr id="3" name="文本框 2"/>
          <p:cNvSpPr txBox="1"/>
          <p:nvPr/>
        </p:nvSpPr>
        <p:spPr>
          <a:xfrm>
            <a:off x="582930" y="967740"/>
            <a:ext cx="1562100" cy="368300"/>
          </a:xfrm>
          <a:prstGeom prst="rect">
            <a:avLst/>
          </a:prstGeom>
          <a:noFill/>
        </p:spPr>
        <p:txBody>
          <a:bodyPr wrap="none" rtlCol="0" anchor="t">
            <a:spAutoFit/>
          </a:bodyPr>
          <a:p>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员工行为规范</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1">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5" name="图片 4"/>
          <p:cNvPicPr>
            <a:picLocks noChangeAspect="1"/>
          </p:cNvPicPr>
          <p:nvPr/>
        </p:nvPicPr>
        <p:blipFill>
          <a:blip r:embed="rId2"/>
          <a:stretch>
            <a:fillRect/>
          </a:stretch>
        </p:blipFill>
        <p:spPr>
          <a:xfrm>
            <a:off x="0" y="0"/>
            <a:ext cx="1368425" cy="967105"/>
          </a:xfrm>
          <a:prstGeom prst="rect">
            <a:avLst/>
          </a:prstGeom>
        </p:spPr>
      </p:pic>
      <p:sp>
        <p:nvSpPr>
          <p:cNvPr id="100" name="文本框 99"/>
          <p:cNvSpPr txBox="1"/>
          <p:nvPr/>
        </p:nvSpPr>
        <p:spPr>
          <a:xfrm>
            <a:off x="2138680" y="631825"/>
            <a:ext cx="8723630" cy="5908040"/>
          </a:xfrm>
          <a:prstGeom prst="rect">
            <a:avLst/>
          </a:prstGeom>
          <a:noFill/>
          <a:ln w="9525">
            <a:noFill/>
          </a:ln>
        </p:spPr>
        <p:txBody>
          <a:bodyPr wrap="square">
            <a:spAutoFit/>
            <a:scene3d>
              <a:camera prst="orthographicFront"/>
              <a:lightRig rig="threePt" dir="t"/>
            </a:scene3d>
          </a:bodyPr>
          <a:p>
            <a:pPr indent="0"/>
            <a:r>
              <a:rPr lang="en-US" alt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、新人员工进场必须接受安全教育，项目部对施工队班组及作业人员做好安全技术交底，违者罚 100 元。2、现场施工人员必须正确佩戴安全帽及其他劳保用品，违者罚 100 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3</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特种工种必须持证上岗，并佩戴相应劳保用品，违者罚</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 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4</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吊装作业时要有专人指挥，不按规定操作罚款</a:t>
            </a:r>
            <a:r>
              <a:rPr lang="en-US" alt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5</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施工现场挂贴安全标识牌，违者罚</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 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6</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施工现场严禁动用明火及吸烟，违者罚 100 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7</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施工现场用电应采用“一机、一闸、一箱、一漏”，不按规定操作罚款</a:t>
            </a:r>
            <a:r>
              <a:rPr lang="en-US" alt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10</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8</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动力和照明线路分路装置，照明线路接线接在动力开关的上侧，不按规定操作罚款100元。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9</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施工现场的所有配电箱、开关箱应每月进行一次检查和维修，检查、维修人员必须是专业电工，工作时必须穿戴好绝缘用品，必须使用电工绝缘工具，不按规定操作罚款200元。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严禁未经允许，任意拆除或移动安全防护设施违者罚款</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元，破坏安全防护设施罚</a:t>
            </a:r>
            <a:r>
              <a:rPr lang="en-US" alt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 </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11</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非电工拆装电器设备，严禁乱拉乱接电源，违者罚款100元。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12</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配电室和现场的开关箱、开关柜应加锁。不加锁罚款100元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13</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电器设备明显部位应设“严禁靠近，以防触电”的标志，没有标志罚款100元。</a:t>
            </a:r>
            <a:r>
              <a:rPr 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14</a:t>
            </a:r>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施工现场的高大设备和有可能产生静电的电器设备要做好防雷接地和防静电接地，以免雷电及静电火花引起火灾，不按规定操作罚款100元。</a:t>
            </a:r>
            <a:endParaRPr lang="zh-C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endPar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1814830" y="213360"/>
            <a:ext cx="2221230" cy="368300"/>
          </a:xfrm>
          <a:prstGeom prst="rect">
            <a:avLst/>
          </a:prstGeom>
          <a:noFill/>
        </p:spPr>
        <p:txBody>
          <a:bodyPr wrap="square" rtlCol="0">
            <a:spAutoFit/>
            <a:scene3d>
              <a:camera prst="orthographicFront"/>
              <a:lightRig rig="threePt" dir="t"/>
            </a:scene3d>
          </a:bodyPr>
          <a:p>
            <a:r>
              <a:rPr lang="zh-CN" altLang="en-US">
                <a:solidFill>
                  <a:schemeClr val="accent1"/>
                </a:solidFill>
                <a:effectLst>
                  <a:outerShdw blurRad="38100" dist="25400" dir="5400000" algn="ctr" rotWithShape="0">
                    <a:srgbClr val="6E747A">
                      <a:alpha val="43000"/>
                    </a:srgbClr>
                  </a:outerShdw>
                </a:effectLst>
              </a:rPr>
              <a:t>安全管理制度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3"/>
    </p:custDataLst>
  </p:cSld>
  <p:clrMapOvr>
    <a:masterClrMapping/>
  </p:clrMapOvr>
  <p:transition>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901065" y="1270635"/>
            <a:ext cx="8444865" cy="5908040"/>
          </a:xfrm>
          <a:prstGeom prst="rect">
            <a:avLst/>
          </a:prstGeom>
          <a:noFill/>
          <a:ln w="9525">
            <a:noFill/>
          </a:ln>
        </p:spPr>
        <p:txBody>
          <a:bodyPr wrap="square">
            <a:spAutoFit/>
          </a:bodyPr>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15</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上级领导决定的事情应立即遵照执行，工作中如有不同意见，不能消极抵制，应坦诚相告，主动沟通。</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16</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办公大厅、各独立办公室应保持安静，禁止高声喧哗、打闹，严禁上班时间看电视，炒股票、打牌、上网聊天、看电影、玩游戏等与工作无关的行为发生。</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17</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各部门员工应按时上下班，不得迟到、早退、旷工，临时有事外出必须向部门主管领导请假，经领导批准后方可离开。</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18</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办公室工作人员在接待来访和接听电话时要注意行为规范和文明用语；办公电话铃声应调到适量位置，讲电话声音应适中；不准用办公室电话进行私人交往或闲聊</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19</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各部门需每天安排员工值日，注意保持室内办公环境和办公台面的整洁有序。</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20</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保守公司商业秘密和技术秘密，不准对外泄露与产品质量、技术、资金及经营管理等有关的事情；否则一经发现，将根据实际情况，轻者给予经济处罚，重者解除劳动合同并交刑政机关处理。</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办公室内严禁随地乱扔、乱倒垃圾，严禁从窗户向外或从楼上往下倒水、扔烟头、纸屑、吐痰等。</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22</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节约用电、用水，做到人走灯灭，人走水停。</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23</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爱护办公设备、仪器，节约使用纸张，严格按照办公室规定使用办公设备。</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24</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每位员工都有义务和责任维护公司利益，爱护公司财产，严禁将公司财产具为私有。</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25</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在办公楼内，卫生间内禁止吸烟。</a:t>
            </a:r>
            <a:r>
              <a:rPr lang="en-US" b="0">
                <a:latin typeface="宋体" panose="02010600030101010101" pitchFamily="2" charset="-122"/>
                <a:cs typeface="Arial" panose="020B0604020202020204" pitchFamily="34" charset="0"/>
              </a:rPr>
              <a:t> </a:t>
            </a:r>
            <a:endParaRPr lang="zh-CN" altLang="en-US"/>
          </a:p>
        </p:txBody>
      </p:sp>
      <p:sp>
        <p:nvSpPr>
          <p:cNvPr id="2" name="文本框 1"/>
          <p:cNvSpPr txBox="1"/>
          <p:nvPr/>
        </p:nvSpPr>
        <p:spPr>
          <a:xfrm>
            <a:off x="560705" y="967105"/>
            <a:ext cx="1562100" cy="368300"/>
          </a:xfrm>
          <a:prstGeom prst="rect">
            <a:avLst/>
          </a:prstGeom>
          <a:noFill/>
        </p:spPr>
        <p:txBody>
          <a:bodyPr wrap="none" rtlCol="0" anchor="t">
            <a:spAutoFit/>
          </a:bodyPr>
          <a:p>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员工行为规范</a:t>
            </a: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279400" y="697548"/>
            <a:ext cx="5080000" cy="645160"/>
          </a:xfrm>
          <a:prstGeom prst="rect">
            <a:avLst/>
          </a:prstGeom>
          <a:noFill/>
          <a:ln w="9525">
            <a:noFill/>
          </a:ln>
        </p:spPr>
        <p:txBody>
          <a:bodyPr>
            <a:spAutoFit/>
          </a:bodyPr>
          <a:p>
            <a:pPr indent="0"/>
            <a:r>
              <a:rPr lang="en-US" b="0">
                <a:solidFill>
                  <a:schemeClr val="accent1"/>
                </a:solidFill>
                <a:effectLst>
                  <a:outerShdw blurRad="38100" dist="25400" dir="5400000" algn="ctr" rotWithShape="0">
                    <a:srgbClr val="6E747A">
                      <a:alpha val="43000"/>
                    </a:srgbClr>
                  </a:outerShdw>
                </a:effectLst>
                <a:latin typeface="宋体" panose="02010600030101010101" pitchFamily="2" charset="-122"/>
                <a:cs typeface="Arial" panose="020B0604020202020204" pitchFamily="34" charset="0"/>
              </a:rPr>
              <a:t> </a:t>
            </a:r>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rPr>
              <a:t>办公室管理标准</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endParaRPr>
          </a:p>
        </p:txBody>
      </p:sp>
      <p:sp>
        <p:nvSpPr>
          <p:cNvPr id="3" name="文本框 2"/>
          <p:cNvSpPr txBox="1"/>
          <p:nvPr/>
        </p:nvSpPr>
        <p:spPr>
          <a:xfrm>
            <a:off x="1140460" y="1343025"/>
            <a:ext cx="9575800" cy="5631180"/>
          </a:xfrm>
          <a:prstGeom prst="rect">
            <a:avLst/>
          </a:prstGeom>
          <a:noFill/>
          <a:ln w="9525">
            <a:noFill/>
          </a:ln>
        </p:spPr>
        <p:txBody>
          <a:bodyPr wrap="square">
            <a:spAutoFit/>
          </a:bodyPr>
          <a:p>
            <a:pPr indent="0"/>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1</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办公设施摆放整齐，违者扣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2</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文件柜和物品要沿墙整齐摆放，不得在柜面上堆放杂物，违者扣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3</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办公桌面要保持整齐干净，电脑、电话机、文件资料等办公用品要分类并摆放整齐，凡是与工作无关物品不要摆在桌面上，长期不用但有潜在可用性的物品尽可能入柜保存，违者扣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4</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办公室人员不能随意更改办公室室内结构、地板、墙壁等原有的装修；严禁在办公室内乱钉木条、钉子来悬挂物品，违者扣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5</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同一区域办公室的同类办公用品摆放必须保持一致，除统一标配的办公用品外的私人物品不允许出现在办公桌面，包括盆栽，饭盒，零食等，违者扣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100元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6</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办公室内要保持清洁、通风的环境。地面、墙面、柜子、窗台、茶几、窗框、窗帘杆、饮水机、门及个人办公桌面、电脑及其他办公用品表面无明显灰尘和污迹，违者扣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7</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各部门办公室的垃圾必须每天清扫，将垃圾统一放到办公室外指定地点，方便保洁员及时将垃圾收走；不能将垃圾清扫到门外的走廊，违者扣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50元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9</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负责人负责管理本科室钥匙的使用，不得任意复制发放或借给他人使用，否则出现问题负连带责任，违者扣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200元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10</a:t>
            </a:r>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各部门员工未经部门领导同意，不得私自配制该办公室的钥匙。如需配制钥匙时，由部门领导严格控制数量，并登记备案。在人员调离、辞职、辞退时，部门领导要负责收回该员工办公室的钥匙，违者扣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200元</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rPr>
              <a:t>11.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部门会议室、库房、档案室及领导办公室的钥匙除办公室人员依照工作程序谨慎使用外，其他未经公司领导或部门主管批准不得擅用，违者扣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rPr>
              <a:t>100元</a:t>
            </a:r>
            <a:r>
              <a:rPr lang="zh-CN" b="0">
                <a:ea typeface="宋体" panose="02010600030101010101" pitchFamily="2" charset="-122"/>
              </a:rPr>
              <a:t>。</a:t>
            </a:r>
            <a:endParaRPr lang="en-US" b="1">
              <a:latin typeface="宋体" panose="02010600030101010101" pitchFamily="2" charset="-122"/>
              <a:cs typeface="Arial" panose="020B0604020202020204" pitchFamily="34" charset="0"/>
            </a:endParaRPr>
          </a:p>
          <a:p>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2" name="内容占位符 1"/>
          <p:cNvSpPr/>
          <p:nvPr>
            <p:ph idx="1"/>
          </p:nvPr>
        </p:nvSpPr>
        <p:spPr>
          <a:xfrm>
            <a:off x="1202690" y="1252855"/>
            <a:ext cx="10515600" cy="4351338"/>
          </a:xfrm>
        </p:spPr>
        <p:txBody>
          <a:bodyPr>
            <a:noAutofit/>
          </a:bodyPr>
          <a:p>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11</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公司钥匙出现破损遗失时，应及时报知部门领导处理，禁止私自砸撬锁具或损毁办公用具，一经发现，严肃处理，违者扣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200元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12</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各部门使用会议室、库房后，应及时锁好门户并将钥匙交还各楼层负责人手中，违者扣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50元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13</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负责保管钥匙的员工必须仔细保管，合理使用，高度负责，严肃认真；不得将钥匙随处丢放，更不得随意借给他人使用，以防止被盗或仿制，违者扣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200元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15. </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如钥匙遗失，应立即向主管领导报告并采取补救保护措施，违者扣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50元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16. </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员工因工作需要变动工作岗位时，需将所有钥匙交部门主管点验收回，违者扣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50元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14</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各办公室必须确保安全用电，办公时合理使用电脑、照明灯、空调机、饮水机、打印机等办公设施，下班后应关闭个人使用的计算机等办公设备电源。最后离开办公室的人员要负责检查办公室设施的安全，检查门窗是否关好，办公照明、空调、热水器、电脑等用电设备的电源是否关闭，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50元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endPar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endParaRPr>
          </a:p>
          <a:p>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15</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严禁在办公室内烧煮食物，违者扣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100元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endPar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endParaRPr>
          </a:p>
          <a:p>
            <a:r>
              <a:rPr 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16</a:t>
            </a:r>
            <a:r>
              <a:rPr lang="zh-CN" altLang="en-US" sz="1800" b="1">
                <a:solidFill>
                  <a:schemeClr val="tx1"/>
                </a:solidFill>
                <a:effectLst>
                  <a:outerShdw blurRad="38100" dist="19050" dir="2700000" algn="tl" rotWithShape="0">
                    <a:schemeClr val="dk1">
                      <a:alpha val="40000"/>
                    </a:schemeClr>
                  </a:outerShdw>
                </a:effectLst>
                <a:latin typeface="宋体" panose="02010600030101010101" pitchFamily="2" charset="-122"/>
                <a:cs typeface="Arial" panose="020B0604020202020204" pitchFamily="34" charset="0"/>
                <a:sym typeface="+mn-ea"/>
              </a:rPr>
              <a:t>、</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自觉维护洗手间、楼层过道的清洁卫生，尊重他人的劳动成果。各办公室必须确保安全用电，办公时合理使用电脑、照明灯、饮水机、打印机等办公设施，下班后应关闭个人使用的计算机等办公设备电源。最后离开办公室的人员要负责检查办公室设施的安全，检查门窗是否关好，办公照明、空调、饮水机、电脑等用电电源是否关闭，违者扣</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cs typeface="Arial" panose="020B0604020202020204" pitchFamily="34" charset="0"/>
                <a:sym typeface="+mn-ea"/>
              </a:rPr>
              <a:t>50元</a:t>
            </a:r>
            <a:r>
              <a:rPr lang="zh-CN" sz="1800">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endParaRPr lang="zh-CN" altLang="en-US" sz="1800">
              <a:solidFill>
                <a:schemeClr val="tx1"/>
              </a:solidFill>
              <a:effectLst>
                <a:outerShdw blurRad="38100" dist="19050" dir="2700000" algn="tl" rotWithShape="0">
                  <a:schemeClr val="dk1">
                    <a:alpha val="40000"/>
                  </a:schemeClr>
                </a:outerShdw>
              </a:effectLst>
            </a:endParaRPr>
          </a:p>
          <a:p>
            <a:endParaRPr lang="zh-CN" altLang="en-US" sz="1800">
              <a:solidFill>
                <a:schemeClr val="tx1"/>
              </a:solidFill>
              <a:effectLst>
                <a:outerShdw blurRad="38100" dist="19050" dir="2700000" algn="tl" rotWithShape="0">
                  <a:schemeClr val="dk1">
                    <a:alpha val="40000"/>
                  </a:schemeClr>
                </a:outerShdw>
              </a:effectLst>
            </a:endParaRPr>
          </a:p>
        </p:txBody>
      </p:sp>
      <p:sp>
        <p:nvSpPr>
          <p:cNvPr id="3" name="文本框 2"/>
          <p:cNvSpPr txBox="1"/>
          <p:nvPr/>
        </p:nvSpPr>
        <p:spPr>
          <a:xfrm>
            <a:off x="582930" y="967105"/>
            <a:ext cx="1791970" cy="368300"/>
          </a:xfrm>
          <a:prstGeom prst="rect">
            <a:avLst/>
          </a:prstGeom>
          <a:noFill/>
        </p:spPr>
        <p:txBody>
          <a:bodyPr wrap="none" rtlCol="0" anchor="t">
            <a:spAutoFit/>
          </a:bodyPr>
          <a:p>
            <a:pPr indent="0"/>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办公室管理标准</a:t>
            </a: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商学院管理制度</a:t>
            </a:r>
            <a:endParaRPr lang="zh-CN" altLang="en-US" sz="6665">
              <a:latin typeface="宋体" panose="02010600030101010101" pitchFamily="2" charset="-122"/>
              <a:ea typeface="宋体" panose="02010600030101010101" pitchFamily="2" charset="-122"/>
            </a:endParaRPr>
          </a:p>
        </p:txBody>
      </p:sp>
      <p:pic>
        <p:nvPicPr>
          <p:cNvPr id="5" name="图片 4"/>
          <p:cNvPicPr>
            <a:picLocks noChangeAspect="1"/>
          </p:cNvPicPr>
          <p:nvPr/>
        </p:nvPicPr>
        <p:blipFill>
          <a:blip r:embed="rId1"/>
          <a:stretch>
            <a:fillRect/>
          </a:stretch>
        </p:blipFill>
        <p:spPr>
          <a:xfrm>
            <a:off x="0" y="0"/>
            <a:ext cx="1368425" cy="967105"/>
          </a:xfrm>
          <a:prstGeom prst="rect">
            <a:avLst/>
          </a:prstGeom>
        </p:spPr>
      </p:pic>
    </p:spTree>
    <p:custDataLst>
      <p:tags r:id="rId2"/>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873250" y="1572895"/>
            <a:ext cx="8557260" cy="2861310"/>
          </a:xfrm>
          <a:prstGeom prst="rect">
            <a:avLst/>
          </a:prstGeom>
          <a:noFill/>
          <a:ln w="9525">
            <a:noFill/>
          </a:ln>
        </p:spPr>
        <p:txBody>
          <a:bodyPr wrap="square">
            <a:spAutoFit/>
          </a:bodyPr>
          <a:p>
            <a:pPr indent="0"/>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目的</a:t>
            </a:r>
            <a:r>
              <a:rPr lang="en-US" sz="20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商学院的建立是为了不断的提高员工职业化水平、岗位技能和综合素质，满足公司可持续经营管理发展的需要，同时为培训工作提供全面的准则和重要依据，特制定本管理制度。</a:t>
            </a:r>
            <a:r>
              <a:rPr lang="en-US" sz="20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为进一步提高集团培训工作水平，促进培训管理体系的完善和提升，同时充分挖掘现有内部培训资源，着力打造一支优良的企业内部培训师队伍，特制定本管理制度。</a:t>
            </a:r>
            <a:r>
              <a:rPr lang="en-US" sz="2000" b="1">
                <a:solidFill>
                  <a:schemeClr val="tx1"/>
                </a:solidFill>
                <a:effectLst>
                  <a:outerShdw blurRad="38100" dist="19050" dir="2700000" algn="tl" rotWithShape="0">
                    <a:schemeClr val="dk1">
                      <a:alpha val="40000"/>
                    </a:schemeClr>
                  </a:outerShdw>
                </a:effectLst>
                <a:latin typeface="宋体" panose="02010600030101010101" pitchFamily="2" charset="-122"/>
              </a:rPr>
              <a:t> </a:t>
            </a: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二、商学院成员组成院长：王洪中教授老师：冯波</a:t>
            </a:r>
            <a:endParaRPr lang="zh-CN" altLang="en-US" sz="2000"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156335" y="1198880"/>
            <a:ext cx="9485630" cy="645160"/>
          </a:xfrm>
          <a:prstGeom prst="rect">
            <a:avLst/>
          </a:prstGeom>
          <a:noFill/>
          <a:ln w="9525">
            <a:noFill/>
          </a:ln>
        </p:spPr>
        <p:txBody>
          <a:bodyPr wrap="square">
            <a:spAutoFit/>
          </a:bodyPr>
          <a:p>
            <a:pPr indent="0">
              <a:buFont typeface="Arial" panose="020B0604020202020204" pitchFamily="34" charset="0"/>
              <a:buNone/>
            </a:pPr>
            <a:r>
              <a:rPr lang="en-US" altLang="zh-CN" sz="1200" b="1">
                <a:ea typeface="宋体" panose="02010600030101010101" pitchFamily="2" charset="-122"/>
              </a:rPr>
              <a:t>1</a:t>
            </a:r>
            <a:r>
              <a:rPr lang="zh-CN" altLang="en-US" sz="1200" b="1">
                <a:ea typeface="宋体" panose="02010600030101010101" pitchFamily="2" charset="-122"/>
              </a:rPr>
              <a:t>、</a:t>
            </a:r>
            <a:r>
              <a:rPr lang="zh-CN" sz="1200" b="1">
                <a:ea typeface="宋体" panose="02010600030101010101" pitchFamily="2" charset="-122"/>
              </a:rPr>
              <a:t>负责制定商学院培采取不同方式调研培训需求，了解员工对培训课程的具体需求，对课程内容、讲课方式的反应，帮助和引导员工进行工作改善（将培训知识转化为工作助力），逐步完善培训内容和讲义，同时对学员培训效果进行跟踪评估及组织对培训内容的测试。</a:t>
            </a:r>
            <a:endParaRPr lang="en-US" sz="1200" b="1">
              <a:latin typeface="宋体" panose="02010600030101010101" pitchFamily="2" charset="-122"/>
            </a:endParaRPr>
          </a:p>
          <a:p>
            <a:pPr indent="0">
              <a:buFont typeface="Arial" panose="020B0604020202020204" pitchFamily="34" charset="0"/>
              <a:buNone/>
            </a:pPr>
            <a:r>
              <a:rPr lang="zh-CN" sz="1200" b="1">
                <a:ea typeface="宋体" panose="02010600030101010101" pitchFamily="2" charset="-122"/>
              </a:rPr>
              <a:t>2、商学院网上学习每月月末统计成绩，平时成绩</a:t>
            </a:r>
            <a:endParaRPr lang="zh-CN" altLang="en-US" b="1"/>
          </a:p>
        </p:txBody>
      </p:sp>
      <p:pic>
        <p:nvPicPr>
          <p:cNvPr id="3" name="图片 2"/>
          <p:cNvPicPr/>
          <p:nvPr/>
        </p:nvPicPr>
        <p:blipFill>
          <a:blip r:embed="rId2"/>
          <a:stretch>
            <a:fillRect/>
          </a:stretch>
        </p:blipFill>
        <p:spPr>
          <a:xfrm>
            <a:off x="4654550" y="1598930"/>
            <a:ext cx="939800" cy="275590"/>
          </a:xfrm>
          <a:prstGeom prst="rect">
            <a:avLst/>
          </a:prstGeom>
          <a:noFill/>
          <a:ln w="9525">
            <a:noFill/>
          </a:ln>
        </p:spPr>
      </p:pic>
      <p:sp>
        <p:nvSpPr>
          <p:cNvPr id="101" name="文本框 100"/>
          <p:cNvSpPr txBox="1"/>
          <p:nvPr/>
        </p:nvSpPr>
        <p:spPr>
          <a:xfrm>
            <a:off x="5594350" y="1603375"/>
            <a:ext cx="9485630" cy="275590"/>
          </a:xfrm>
          <a:prstGeom prst="rect">
            <a:avLst/>
          </a:prstGeom>
          <a:noFill/>
          <a:ln w="9525">
            <a:noFill/>
          </a:ln>
        </p:spPr>
        <p:txBody>
          <a:bodyPr wrap="square">
            <a:spAutoFit/>
          </a:bodyPr>
          <a:p>
            <a:pPr indent="0"/>
            <a:r>
              <a:rPr lang="zh-CN" sz="1200" b="1">
                <a:ea typeface="宋体" panose="02010600030101010101" pitchFamily="2" charset="-122"/>
              </a:rPr>
              <a:t>占30%，最后一次月考成绩，           </a:t>
            </a:r>
            <a:r>
              <a:rPr lang="zh-CN" sz="1200" b="1">
                <a:ea typeface="宋体" panose="02010600030101010101" pitchFamily="2" charset="-122"/>
                <a:sym typeface="+mn-ea"/>
              </a:rPr>
              <a:t>占70%，然后按总成绩</a:t>
            </a:r>
            <a:endParaRPr lang="zh-CN" altLang="en-US" sz="1200" b="1"/>
          </a:p>
        </p:txBody>
      </p:sp>
      <p:pic>
        <p:nvPicPr>
          <p:cNvPr id="4" name="图片 3"/>
          <p:cNvPicPr/>
          <p:nvPr/>
        </p:nvPicPr>
        <p:blipFill>
          <a:blip r:embed="rId3"/>
          <a:stretch>
            <a:fillRect/>
          </a:stretch>
        </p:blipFill>
        <p:spPr>
          <a:xfrm rot="11580000" flipV="1">
            <a:off x="7725410" y="1616710"/>
            <a:ext cx="336550" cy="249555"/>
          </a:xfrm>
          <a:prstGeom prst="rect">
            <a:avLst/>
          </a:prstGeom>
          <a:noFill/>
          <a:ln w="9525">
            <a:noFill/>
          </a:ln>
        </p:spPr>
      </p:pic>
      <p:pic>
        <p:nvPicPr>
          <p:cNvPr id="6" name="图片 5"/>
          <p:cNvPicPr/>
          <p:nvPr/>
        </p:nvPicPr>
        <p:blipFill>
          <a:blip r:embed="rId4"/>
          <a:stretch>
            <a:fillRect/>
          </a:stretch>
        </p:blipFill>
        <p:spPr>
          <a:xfrm>
            <a:off x="1284605" y="1874520"/>
            <a:ext cx="3177540" cy="366395"/>
          </a:xfrm>
          <a:prstGeom prst="rect">
            <a:avLst/>
          </a:prstGeom>
          <a:noFill/>
          <a:ln w="9525">
            <a:noFill/>
          </a:ln>
        </p:spPr>
      </p:pic>
      <p:sp>
        <p:nvSpPr>
          <p:cNvPr id="103" name="文本框 102"/>
          <p:cNvSpPr txBox="1"/>
          <p:nvPr/>
        </p:nvSpPr>
        <p:spPr>
          <a:xfrm>
            <a:off x="1156335" y="2493010"/>
            <a:ext cx="9485630" cy="3538220"/>
          </a:xfrm>
          <a:prstGeom prst="rect">
            <a:avLst/>
          </a:prstGeom>
          <a:noFill/>
          <a:ln w="9525">
            <a:noFill/>
          </a:ln>
        </p:spPr>
        <p:txBody>
          <a:bodyPr wrap="square">
            <a:spAutoFit/>
          </a:bodyPr>
          <a:p>
            <a:pPr indent="0"/>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关于培训课考核制度1、培训课上课采取签到制，如有事请假者需有相应主任签字的请假条，否则按旷课论处。2、无故旷课一次按无故旷工一次计，并按公司规定计入当月考勤。</a:t>
            </a:r>
            <a:endPar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3</a:t>
            </a:r>
            <a:r>
              <a:rPr lang="zh-CN" altLang="en-US" sz="1400" b="1">
                <a:solidFill>
                  <a:schemeClr val="tx1"/>
                </a:solidFill>
                <a:effectLst>
                  <a:outerShdw blurRad="38100" dist="19050" dir="2700000" algn="tl" rotWithShape="0">
                    <a:schemeClr val="dk1">
                      <a:alpha val="40000"/>
                    </a:schemeClr>
                  </a:outerShdw>
                </a:effectLst>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遵守培训纪律：参训学员需自觉维护培训纪律，不得随意走动、接打电话、保持电话在静音状态，保证参训的完整性，违反者一次扣5</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0</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元；</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endPar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4</a:t>
            </a:r>
            <a:r>
              <a:rPr lang="zh-CN" alt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商学院讲课期间不得提前早退，旷课，违者扣</a:t>
            </a:r>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10</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0元</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5</a:t>
            </a:r>
            <a:r>
              <a:rPr lang="zh-CN" alt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商学院培训期间禁止玩手机、上网聊天、看电影、玩游戏等与工作无关的行为发生，违者扣100元。</a:t>
            </a:r>
            <a:endParaRPr lang="zh-CN" sz="14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6</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、商学院上课期间要爱护办公设备、仪器，节约使用纸张，严格按照办公室规定使用办公设备，如有损坏违者口200元并赔偿。</a:t>
            </a:r>
            <a:endParaRPr lang="zh-CN" sz="14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7</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、上课期间要节约用电，做到人走灯灭，违者扣50元。</a:t>
            </a:r>
            <a:endParaRPr lang="zh-CN" sz="14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8</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、商学院电教室内严禁随地乱扔、乱倒垃圾，严禁从窗户向外或从楼上往下倒水、扔烟头、纸屑、吐痰等，发现一次扣100元。</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9</a:t>
            </a:r>
            <a:r>
              <a:rPr lang="zh-CN" alt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无故不按规定时间上课，未经主管领导允许私自换班、换休、换岗者，扣100元．。</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10</a:t>
            </a:r>
            <a:r>
              <a:rPr lang="zh-CN" alt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无故不参加商学院业务学习和技能训练者，扣</a:t>
            </a:r>
            <a:r>
              <a:rPr lang="en-US" alt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200</a:t>
            </a:r>
            <a:r>
              <a:rPr lang="zh-CN" sz="1400" b="1">
                <a:solidFill>
                  <a:schemeClr val="tx1"/>
                </a:solidFill>
                <a:effectLst>
                  <a:outerShdw blurRad="38100" dist="19050" dir="2700000" algn="tl" rotWithShape="0">
                    <a:schemeClr val="dk1">
                      <a:alpha val="40000"/>
                    </a:schemeClr>
                  </a:outerShdw>
                </a:effectLst>
                <a:ea typeface="宋体" panose="02010600030101010101" pitchFamily="2" charset="-122"/>
              </a:rPr>
              <a:t>元。</a:t>
            </a:r>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 </a:t>
            </a:r>
            <a:endPar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endParaRPr>
          </a:p>
          <a:p>
            <a:pPr indent="0"/>
            <a:r>
              <a:rPr 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11</a:t>
            </a:r>
            <a:r>
              <a:rPr lang="zh-CN" altLang="en-US" sz="1400"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rPr>
              <a:t>、</a:t>
            </a:r>
            <a:r>
              <a:rPr lang="zh-CN"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在上课时睡觉者，每次扣</a:t>
            </a:r>
            <a:r>
              <a:rPr 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50</a:t>
            </a:r>
            <a:r>
              <a:rPr lang="zh-CN"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endParaRPr 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endParaRPr>
          </a:p>
          <a:p>
            <a:pPr indent="0"/>
            <a:r>
              <a:rPr 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12</a:t>
            </a:r>
            <a:r>
              <a:rPr lang="zh-CN" alt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上课期间具有不诚实或欺骗行为，包括呈交虚假的病假单等，扣</a:t>
            </a:r>
            <a:r>
              <a:rPr 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100</a:t>
            </a:r>
            <a:r>
              <a:rPr lang="zh-CN"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endParaRPr lang="zh-CN" altLang="en-US" sz="1400"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endParaRPr>
          </a:p>
        </p:txBody>
      </p:sp>
      <p:sp>
        <p:nvSpPr>
          <p:cNvPr id="8" name="文本框 7"/>
          <p:cNvSpPr txBox="1"/>
          <p:nvPr/>
        </p:nvSpPr>
        <p:spPr>
          <a:xfrm>
            <a:off x="4462145" y="1934845"/>
            <a:ext cx="7435850" cy="245110"/>
          </a:xfrm>
          <a:prstGeom prst="rect">
            <a:avLst/>
          </a:prstGeom>
          <a:noFill/>
        </p:spPr>
        <p:txBody>
          <a:bodyPr wrap="none" rtlCol="0" anchor="t">
            <a:spAutoFit/>
          </a:bodyPr>
          <a:p>
            <a:r>
              <a:rPr lang="zh-CN" sz="1000">
                <a:ea typeface="宋体" panose="02010600030101010101" pitchFamily="2" charset="-122"/>
                <a:sym typeface="+mn-ea"/>
              </a:rPr>
              <a:t>由高到低排序，前六名分别为一等奖一名、二等奖二名、三等奖三名，按公司规定给予奖励，总成绩低于60分者按公司规定扣款。</a:t>
            </a:r>
            <a:endParaRPr lang="zh-CN" altLang="en-US" sz="1000"/>
          </a:p>
        </p:txBody>
      </p:sp>
    </p:spTree>
    <p:custDataLst>
      <p:tags r:id="rId5"/>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物业管理制度</a:t>
            </a:r>
            <a:endParaRPr lang="zh-CN" altLang="en-US" sz="6665">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765300" y="1727200"/>
            <a:ext cx="8919845" cy="2306955"/>
          </a:xfrm>
          <a:prstGeom prst="rect">
            <a:avLst/>
          </a:prstGeom>
          <a:noFill/>
          <a:ln w="9525">
            <a:noFill/>
          </a:ln>
        </p:spPr>
        <p:txBody>
          <a:bodyPr wrap="square">
            <a:spAutoFit/>
          </a:bodyPr>
          <a:p>
            <a:pPr indent="0"/>
            <a:r>
              <a:rPr lang="zh-CN" b="1">
                <a:ea typeface="宋体" panose="02010600030101010101" pitchFamily="2" charset="-122"/>
              </a:rPr>
              <a:t>目的</a:t>
            </a:r>
            <a:r>
              <a:rPr lang="zh-CN" b="1">
                <a:latin typeface="Calibri" panose="020F0502020204030204" charset="0"/>
                <a:ea typeface="宋体" panose="02010600030101010101" pitchFamily="2" charset="-122"/>
              </a:rPr>
              <a:t>：</a:t>
            </a:r>
            <a:r>
              <a:rPr lang="en-US" b="1">
                <a:latin typeface="宋体" panose="02010600030101010101" pitchFamily="2" charset="-122"/>
                <a:ea typeface="宋体" panose="02010600030101010101" pitchFamily="2" charset="-122"/>
              </a:rPr>
              <a:t>1 .</a:t>
            </a:r>
            <a:r>
              <a:rPr lang="zh-CN" b="1">
                <a:ea typeface="宋体" panose="02010600030101010101" pitchFamily="2" charset="-122"/>
              </a:rPr>
              <a:t>增强员工组织纪律性，激励员工责任心、荣誉感，明确工作职责，严格要求、规范员工言行，奋发向上，努力工作。</a:t>
            </a:r>
            <a:r>
              <a:rPr lang="en-US" b="1">
                <a:latin typeface="宋体" panose="02010600030101010101" pitchFamily="2" charset="-122"/>
                <a:ea typeface="宋体" panose="02010600030101010101" pitchFamily="2" charset="-122"/>
              </a:rPr>
              <a:t>2 .</a:t>
            </a:r>
            <a:r>
              <a:rPr lang="zh-CN" b="1">
                <a:ea typeface="宋体" panose="02010600030101010101" pitchFamily="2" charset="-122"/>
              </a:rPr>
              <a:t> 提高工作效率，增强向心力和凝聚力，把每个部门(班组、岗位)职责任务用制度的形式确定下来，平等竞争，择优选择。打破论资排辈，平均主义和“吃大锅饭”现象，为素质强、业务精、有创优意识的员工选拔创造条件，使各岗位上不称职的负责人被淘汰，解决干好干坏一个样，干和不干也一样的弊端。在内部形成一个竞争上岗，择优上岗的风气。</a:t>
            </a:r>
            <a:endParaRPr lang="zh-CN" altLang="en-US" b="1"/>
          </a:p>
        </p:txBody>
      </p:sp>
      <p:sp>
        <p:nvSpPr>
          <p:cNvPr id="4" name="文本框 3"/>
          <p:cNvSpPr txBox="1"/>
          <p:nvPr/>
        </p:nvSpPr>
        <p:spPr>
          <a:xfrm>
            <a:off x="527685" y="1063625"/>
            <a:ext cx="1562100" cy="368300"/>
          </a:xfrm>
          <a:prstGeom prst="rect">
            <a:avLst/>
          </a:prstGeom>
          <a:noFill/>
        </p:spPr>
        <p:txBody>
          <a:bodyPr wrap="none" rtlCol="0" anchor="t">
            <a:spAutoFit/>
          </a:bodyPr>
          <a:p>
            <a:pPr indent="0"/>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物业管理制度</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0" y="0"/>
            <a:ext cx="1368425" cy="967105"/>
          </a:xfrm>
          <a:prstGeom prst="rect">
            <a:avLst/>
          </a:prstGeom>
        </p:spPr>
      </p:pic>
      <p:sp>
        <p:nvSpPr>
          <p:cNvPr id="100" name="文本框 99"/>
          <p:cNvSpPr txBox="1"/>
          <p:nvPr/>
        </p:nvSpPr>
        <p:spPr>
          <a:xfrm>
            <a:off x="1769745" y="1445895"/>
            <a:ext cx="9594215" cy="4246245"/>
          </a:xfrm>
          <a:prstGeom prst="rect">
            <a:avLst/>
          </a:prstGeom>
          <a:noFill/>
          <a:ln w="9525">
            <a:noFill/>
          </a:ln>
        </p:spPr>
        <p:txBody>
          <a:bodyPr wrap="square">
            <a:spAutoFit/>
          </a:bodyPr>
          <a:p>
            <a:pPr indent="0"/>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1</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小区内消防通道禁止停放车辆违者罚款</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endPar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endParaRPr>
          </a:p>
          <a:p>
            <a:pPr indent="0"/>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2</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严禁小区私拉电线电瓶车充电，如有发现违者罚款</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3</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小区楼道严令堆放物品违者罚款</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4</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无故不按规定时间上班，未经领导允许私自换班、换休、换岗者，扣</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5</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不保持仪表整洁者，扣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6</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未按照规定管理好小区停放车辆，扣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7</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疏忽或不小心引致破坏或损坏申飞物业服务有限公司财物者，每次扣</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100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元并</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负责赔偿。</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8</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未经批准，拿取申飞物业服务有限公司物品作私人用途者，每次扣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9</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涂改申飞物业服务有限公司墙壁、地板或其他公物者，每次扣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10</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拾遗不报者，每次扣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10</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11</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违反操作规程、造成申飞物业服务有限公司较大损失者，扣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元并负责赔偿。</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12</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违反安全及防火条例者，扣</a:t>
            </a:r>
            <a:r>
              <a:rPr lang="en-US" alt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1</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00</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元。</a:t>
            </a:r>
            <a:r>
              <a:rPr 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13</a:t>
            </a:r>
            <a:r>
              <a:rPr lang="zh-CN" altLang="en-US"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a:t>
            </a:r>
            <a:r>
              <a:rPr lang="zh-CN" b="1">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连续旷工一周，一年累计超过两周者开除。</a:t>
            </a:r>
            <a:r>
              <a:rPr lang="en-US" b="0">
                <a:latin typeface="宋体" panose="02010600030101010101" pitchFamily="2" charset="-122"/>
                <a:ea typeface="宋体" panose="02010600030101010101" pitchFamily="2" charset="-122"/>
              </a:rPr>
              <a:t> </a:t>
            </a:r>
            <a:endParaRPr lang="zh-CN" altLang="en-US"/>
          </a:p>
        </p:txBody>
      </p:sp>
      <p:sp>
        <p:nvSpPr>
          <p:cNvPr id="4" name="文本框 3"/>
          <p:cNvSpPr txBox="1"/>
          <p:nvPr/>
        </p:nvSpPr>
        <p:spPr>
          <a:xfrm>
            <a:off x="567690" y="967105"/>
            <a:ext cx="1562100" cy="368300"/>
          </a:xfrm>
          <a:prstGeom prst="rect">
            <a:avLst/>
          </a:prstGeom>
          <a:noFill/>
        </p:spPr>
        <p:txBody>
          <a:bodyPr wrap="none" rtlCol="0" anchor="t">
            <a:spAutoFit/>
            <a:scene3d>
              <a:camera prst="orthographicFront"/>
              <a:lightRig rig="threePt" dir="t"/>
            </a:scene3d>
          </a:bodyPr>
          <a:p>
            <a:pPr indent="0"/>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物业管理制度</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p14:dur="2000">
        <p:cut/>
      </p:transition>
    </mc:Choice>
    <mc:Fallback>
      <p:transition>
        <p:cu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3727450" y="2957830"/>
            <a:ext cx="6823075" cy="1194435"/>
          </a:xfrm>
        </p:spPr>
        <p:txBody>
          <a:bodyPr/>
          <a:lstStyle/>
          <a:p>
            <a:r>
              <a:rPr lang="zh-CN" altLang="en-US"/>
              <a:t>感谢您的观看</a:t>
            </a:r>
            <a:endParaRPr lang="zh-CN" altLang="en-US"/>
          </a:p>
        </p:txBody>
      </p:sp>
      <p:sp>
        <p:nvSpPr>
          <p:cNvPr id="3" name="内容占位符 2"/>
          <p:cNvSpPr>
            <a:spLocks noGrp="1"/>
          </p:cNvSpPr>
          <p:nvPr>
            <p:ph type="body" sz="quarter" idx="14"/>
            <p:custDataLst>
              <p:tags r:id="rId2"/>
            </p:custDataLst>
          </p:nvPr>
        </p:nvSpPr>
        <p:spPr>
          <a:xfrm>
            <a:off x="3627669" y="4151978"/>
            <a:ext cx="6823075" cy="538163"/>
          </a:xfrm>
        </p:spPr>
        <p:txBody>
          <a:bodyPr/>
          <a:lstStyle/>
          <a:p>
            <a:r>
              <a:rPr lang="en-US" altLang="zh-CN"/>
              <a:t>THANK YOU FOR YOUR WATCHING</a:t>
            </a:r>
            <a:endParaRPr lang="en-US" altLang="zh-CN"/>
          </a:p>
        </p:txBody>
      </p:sp>
      <p:pic>
        <p:nvPicPr>
          <p:cNvPr id="4" name="图片 3"/>
          <p:cNvPicPr>
            <a:picLocks noChangeAspect="1"/>
          </p:cNvPicPr>
          <p:nvPr/>
        </p:nvPicPr>
        <p:blipFill>
          <a:blip r:embed="rId3"/>
          <a:stretch>
            <a:fillRect/>
          </a:stretch>
        </p:blipFill>
        <p:spPr>
          <a:xfrm>
            <a:off x="0" y="0"/>
            <a:ext cx="3853180" cy="2721610"/>
          </a:xfrm>
          <a:prstGeom prst="rect">
            <a:avLst/>
          </a:prstGeom>
        </p:spPr>
      </p:pic>
    </p:spTree>
    <p:custDataLst>
      <p:tags r:id="rId4"/>
    </p:custDataLst>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0" y="0"/>
            <a:ext cx="1368425" cy="967105"/>
          </a:xfrm>
          <a:prstGeom prst="rect">
            <a:avLst/>
          </a:prstGeom>
        </p:spPr>
      </p:pic>
      <p:sp>
        <p:nvSpPr>
          <p:cNvPr id="100" name="文本框 99"/>
          <p:cNvSpPr txBox="1"/>
          <p:nvPr/>
        </p:nvSpPr>
        <p:spPr>
          <a:xfrm>
            <a:off x="2141855" y="657225"/>
            <a:ext cx="8821420" cy="5908040"/>
          </a:xfrm>
          <a:prstGeom prst="rect">
            <a:avLst/>
          </a:prstGeom>
          <a:noFill/>
          <a:ln w="9525">
            <a:noFill/>
          </a:ln>
        </p:spPr>
        <p:txBody>
          <a:bodyPr wrap="square">
            <a:spAutoFit/>
          </a:bodyPr>
          <a:p>
            <a:pPr indent="0"/>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15、现场施工所用电线不准随地拖拉，易爆物（氧气、乙炔）等物品，按规定距离存放和使用，违者给予 100－500 元处罚</a:t>
            </a:r>
            <a:endPar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16、参加安全会议迟到一次罚 50 元，缺席者罚 100元。</a:t>
            </a:r>
            <a:endPar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17、整改通知单不及时执行罚 100 元。</a:t>
            </a:r>
            <a:endPar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18、机电设备未采取漏电保护措施罚 100 元。</a:t>
            </a:r>
            <a:endParaRPr lang="zh-CN" altLang="en-US">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19</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配电箱内乱放置杂物罚</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20</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施工用电线未架空，在地面上乱拉乱拖罚 100 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21</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使用机械无防护保护措施罚</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22</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大中型机械设备无专人专机、专箱相对固定罚</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23</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凡在高空场所施工人员不得将钢管、扣件、短材料、钢筋头、水泥块等其它物件掉落下层至地面，违者罚</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24</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严禁在外架上堆放钢筋、木料、钢管等材料，发现每次罚</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100 </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元，造成坠落者罚款</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300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25</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在高处作业人员传递物件时，不能抛掷，违者罚 100元。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26</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周、月、巡视检查提出的安全隐患整改不及时、不到位, 罚款</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2</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27</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对安全事故隐患监理工程师整改通知书所列项目未如期整改完成, 罚款100元。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28</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施工现场无安全标语和安全色标、安全警示等，或未达到国家标准, 罚款</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29</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大型构件、设备乱堆乱放, 罚款100元。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30</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脚手架、跳板搭设不符合规定, 罚款 </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31</a:t>
            </a:r>
            <a:r>
              <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起重设备起吊材料时</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未按规范要求捆绑，材料坠落</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罚款</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200</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元</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次； 如造成安全事故承担全部责任</a:t>
            </a:r>
            <a:r>
              <a:rPr 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a:t>
            </a:r>
            <a:r>
              <a:rPr lang="zh-CN"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并停工整顿。</a:t>
            </a:r>
            <a:endParaRPr lang="zh-CN" altLang="en-US" b="0">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1814830" y="213360"/>
            <a:ext cx="2221230" cy="368300"/>
          </a:xfrm>
          <a:prstGeom prst="rect">
            <a:avLst/>
          </a:prstGeom>
          <a:noFill/>
        </p:spPr>
        <p:txBody>
          <a:bodyPr wrap="square" rtlCol="0">
            <a:spAutoFit/>
            <a:scene3d>
              <a:camera prst="orthographicFront"/>
              <a:lightRig rig="threePt" dir="t"/>
            </a:scene3d>
          </a:bodyPr>
          <a:p>
            <a:r>
              <a:rPr lang="zh-CN" altLang="en-US">
                <a:solidFill>
                  <a:schemeClr val="accent1"/>
                </a:solidFill>
                <a:effectLst>
                  <a:outerShdw blurRad="38100" dist="25400" dir="5400000" algn="ctr" rotWithShape="0">
                    <a:srgbClr val="6E747A">
                      <a:alpha val="43000"/>
                    </a:srgbClr>
                  </a:outerShdw>
                </a:effectLst>
              </a:rPr>
              <a:t>安全管理制度</a:t>
            </a:r>
            <a:endParaRPr lang="zh-CN" altLang="en-US">
              <a:solidFill>
                <a:schemeClr val="accent1"/>
              </a:solidFill>
              <a:effectLst>
                <a:outerShdw blurRad="38100" dist="25400" dir="5400000" algn="ctr" rotWithShape="0">
                  <a:srgbClr val="6E747A">
                    <a:alpha val="43000"/>
                  </a:srgbClr>
                </a:outerShdw>
              </a:effectLst>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656702" y="2512310"/>
            <a:ext cx="6878595" cy="1200329"/>
          </a:xfrm>
        </p:spPr>
        <p:txBody>
          <a:bodyPr>
            <a:normAutofit fontScale="90000"/>
          </a:bodyPr>
          <a:p>
            <a:pPr algn="ctr"/>
            <a:r>
              <a:rPr lang="zh-CN" altLang="en-US" sz="6665">
                <a:latin typeface="宋体" panose="02010600030101010101" pitchFamily="2" charset="-122"/>
                <a:ea typeface="宋体" panose="02010600030101010101" pitchFamily="2" charset="-122"/>
              </a:rPr>
              <a:t>二、质量管理制度</a:t>
            </a:r>
            <a:endParaRPr lang="zh-CN" altLang="en-US" sz="6665">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stretch>
            <a:fillRect/>
          </a:stretch>
        </p:blipFill>
        <p:spPr>
          <a:xfrm>
            <a:off x="0" y="0"/>
            <a:ext cx="1368425" cy="967105"/>
          </a:xfrm>
          <a:prstGeom prst="rect">
            <a:avLst/>
          </a:prstGeom>
        </p:spPr>
      </p:pic>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539115" y="1042988"/>
            <a:ext cx="5080000" cy="337185"/>
          </a:xfrm>
          <a:prstGeom prst="rect">
            <a:avLst/>
          </a:prstGeom>
          <a:noFill/>
          <a:ln w="9525">
            <a:noFill/>
          </a:ln>
        </p:spPr>
        <p:txBody>
          <a:bodyPr wrap="square">
            <a:spAutoFit/>
          </a:bodyPr>
          <a:p>
            <a:pPr indent="0"/>
            <a:r>
              <a:rPr lang="en-US" altLang="zh-CN" sz="1600" b="1">
                <a:solidFill>
                  <a:schemeClr val="accent1"/>
                </a:solidFill>
                <a:effectLst>
                  <a:outerShdw blurRad="38100" dist="25400" dir="5400000" algn="ctr" rotWithShape="0">
                    <a:srgbClr val="6E747A">
                      <a:alpha val="43000"/>
                    </a:srgbClr>
                  </a:outerShdw>
                </a:effectLst>
                <a:ea typeface="宋体" panose="02010600030101010101" pitchFamily="2" charset="-122"/>
              </a:rPr>
              <a:t>1</a:t>
            </a:r>
            <a:r>
              <a:rPr lang="zh-CN" sz="1600" b="1">
                <a:solidFill>
                  <a:schemeClr val="accent1"/>
                </a:solidFill>
                <a:effectLst>
                  <a:outerShdw blurRad="38100" dist="25400" dir="5400000" algn="ctr" rotWithShape="0">
                    <a:srgbClr val="6E747A">
                      <a:alpha val="43000"/>
                    </a:srgbClr>
                  </a:outerShdw>
                </a:effectLst>
                <a:ea typeface="宋体" panose="02010600030101010101" pitchFamily="2" charset="-122"/>
              </a:rPr>
              <a:t>、道路工程</a:t>
            </a:r>
            <a:endParaRPr lang="zh-CN" altLang="en-US" sz="1600" b="1">
              <a:solidFill>
                <a:schemeClr val="accent1"/>
              </a:solidFill>
              <a:effectLst>
                <a:outerShdw blurRad="38100" dist="25400" dir="5400000" algn="ctr" rotWithShape="0">
                  <a:srgbClr val="6E747A">
                    <a:alpha val="43000"/>
                  </a:srgbClr>
                </a:outerShdw>
              </a:effectLst>
              <a:ea typeface="宋体" panose="02010600030101010101" pitchFamily="2" charset="-122"/>
            </a:endParaRPr>
          </a:p>
        </p:txBody>
      </p:sp>
      <p:sp>
        <p:nvSpPr>
          <p:cNvPr id="4" name="文本框 3"/>
          <p:cNvSpPr txBox="1"/>
          <p:nvPr/>
        </p:nvSpPr>
        <p:spPr>
          <a:xfrm>
            <a:off x="1723390" y="1380490"/>
            <a:ext cx="8745855" cy="5077460"/>
          </a:xfrm>
          <a:prstGeom prst="rect">
            <a:avLst/>
          </a:prstGeom>
          <a:noFill/>
          <a:ln w="9525">
            <a:noFill/>
          </a:ln>
        </p:spPr>
        <p:txBody>
          <a:bodyPr wrap="square">
            <a:spAutoFit/>
            <a:scene3d>
              <a:camera prst="orthographicFront"/>
              <a:lightRig rig="threePt" dir="t"/>
            </a:scene3d>
          </a:bodyPr>
          <a:p>
            <a:pPr indent="0"/>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①路基施工中未进行处理达不到要求，就进行填筑的每平方米罚款100元;②填方地面线超过规定坡度，未按要求挖台阶就进行填筑的，每平方米罚款100元;③填方应采用插杆挂线分层填筑，不插杆挂线就分层压实的，每次罚款</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10</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0元;分层厚度超过规定值处以罚款10元/平方米，以此类推;</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④</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填方分层压实度未达到要求，且进行下道工序的，每平方米罚款100元;局部有松散、开裂、弹簧而未进行处理就进行了上层填筑者，每平方米罚款100元。⑤采用不合格材料填筑，每平方米罚款100元;⑥“三背”填筑大型压路机无法压实处，需采用跳夯或人工夯实、小型压路机压实并达到规定的压实度，若未这样做的，每平方米罚款100元。⑦路基纵面高程超过规定要求，每200米罚款</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2</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rPr>
              <a:t>00元。⑧路基中线超过规定要求，每200米罚款200元。⑨路基宽度小于设计值，每200米罚款200元。⑩路基平整度达不到规定要求，每200米罚款200元。</a:t>
            </a:r>
            <a:endPar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⑪</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路基横坡超过规定要求，每200米罚款200元，胡乱放线、造成边坡不稳定，每处罚款</a:t>
            </a:r>
            <a:r>
              <a:rPr lang="en-US" alt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2</a:t>
            </a:r>
            <a:r>
              <a:rPr lang="zh-CN"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00元。</a:t>
            </a:r>
            <a:endParaRPr lang="zh-CN" altLang="en-US" b="1">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⑫</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使用不合格的砂、石料(如抗压、粒径、含泥量等指标)，每一项罚款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2</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pic>
        <p:nvPicPr>
          <p:cNvPr id="2" name="图片 1"/>
          <p:cNvPicPr>
            <a:picLocks noChangeAspect="1"/>
          </p:cNvPicPr>
          <p:nvPr/>
        </p:nvPicPr>
        <p:blipFill>
          <a:blip r:embed="rId1"/>
          <a:stretch>
            <a:fillRect/>
          </a:stretch>
        </p:blipFill>
        <p:spPr>
          <a:xfrm>
            <a:off x="0" y="0"/>
            <a:ext cx="1368425" cy="967105"/>
          </a:xfrm>
          <a:prstGeom prst="rect">
            <a:avLst/>
          </a:prstGeom>
        </p:spPr>
      </p:pic>
    </p:spTree>
    <p:custDataLst>
      <p:tags r:id="rId2"/>
    </p:custDataLst>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0" y="0"/>
            <a:ext cx="1368425" cy="967105"/>
          </a:xfrm>
          <a:prstGeom prst="rect">
            <a:avLst/>
          </a:prstGeom>
        </p:spPr>
      </p:pic>
      <p:sp>
        <p:nvSpPr>
          <p:cNvPr id="5" name="文本框 4"/>
          <p:cNvSpPr txBox="1"/>
          <p:nvPr/>
        </p:nvSpPr>
        <p:spPr>
          <a:xfrm>
            <a:off x="5941060" y="3244850"/>
            <a:ext cx="309880" cy="645160"/>
          </a:xfrm>
          <a:prstGeom prst="rect">
            <a:avLst/>
          </a:prstGeom>
          <a:noFill/>
        </p:spPr>
        <p:txBody>
          <a:bodyPr wrap="none" rtlCol="0" anchor="t">
            <a:spAutoFit/>
          </a:bodyPr>
          <a:p>
            <a:endParaRPr lang="zh-CN" altLang="en-US"/>
          </a:p>
          <a:p>
            <a:endParaRPr lang="zh-CN" altLang="en-US"/>
          </a:p>
        </p:txBody>
      </p:sp>
      <p:sp>
        <p:nvSpPr>
          <p:cNvPr id="100" name="文本框 99"/>
          <p:cNvSpPr txBox="1"/>
          <p:nvPr/>
        </p:nvSpPr>
        <p:spPr>
          <a:xfrm>
            <a:off x="1913890" y="1380490"/>
            <a:ext cx="7735570" cy="4799965"/>
          </a:xfrm>
          <a:prstGeom prst="rect">
            <a:avLst/>
          </a:prstGeom>
          <a:noFill/>
          <a:ln w="9525">
            <a:noFill/>
          </a:ln>
        </p:spPr>
        <p:txBody>
          <a:bodyPr wrap="square">
            <a:spAutoFit/>
          </a:bodyPr>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⑬</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路肩培土宽度、压实度达不到设计要求，侧沟不顺畅、清洁、每10米罚款100元;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⑭</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底基层级配不符合规定要求，每抽检发现一次罚款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⑮</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底基层级水稳料超过2小时运至工地施工的每一次罚款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⑯</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底基层、基层含水量达不到要求或者不均匀，压实后产生弹簧或者松散，视其面积达到要求，每个点罚款100元;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⑰</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路面各层次宽度达不到设计要求，每检测出一个点位罚款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⑱</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路面各基层次压实厚度达不到设计要求，每检测出一个断面罚款100元;路面基层成型后，弯沉值达不到规定要求，每检测出一个点，罚款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⑲</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路面层次压实成型后，平整度达不到规定要求(包括接缝处理)，每20米罚款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⑳</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所提交的实验检测资料与实际不符，每一项罚款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㉑</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路面结构层的平整度达不到规定要求，每20米处罚款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㉒</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路面结构层的平整度达不到规定要求，每20米处罚款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㉓</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路面结构层各层各层纵断面高程不符合规定要求，每20米处罚款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㉔</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路面各结构层的宽度达不到规定要求，每20米处罚款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㉕</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路面各结构的横坡度，达不到规定要求，每20米处罚款</a:t>
            </a:r>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rPr>
              <a:t>1</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00元;</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3" name="文本框 2"/>
          <p:cNvSpPr txBox="1"/>
          <p:nvPr/>
        </p:nvSpPr>
        <p:spPr>
          <a:xfrm>
            <a:off x="731520" y="1082358"/>
            <a:ext cx="5080000" cy="368300"/>
          </a:xfrm>
          <a:prstGeom prst="rect">
            <a:avLst/>
          </a:prstGeom>
          <a:noFill/>
          <a:ln w="9525">
            <a:noFill/>
          </a:ln>
        </p:spPr>
        <p:txBody>
          <a:bodyPr wrap="square">
            <a:spAutoFit/>
          </a:bodyPr>
          <a:p>
            <a:pPr indent="0"/>
            <a:r>
              <a:rPr lang="en-US" altLang="zh-CN" sz="1600" b="1">
                <a:solidFill>
                  <a:schemeClr val="accent1"/>
                </a:solidFill>
                <a:effectLst>
                  <a:outerShdw blurRad="38100" dist="25400" dir="5400000" algn="ctr" rotWithShape="0">
                    <a:srgbClr val="6E747A">
                      <a:alpha val="43000"/>
                    </a:srgbClr>
                  </a:outerShdw>
                </a:effectLst>
                <a:ea typeface="宋体" panose="02010600030101010101" pitchFamily="2" charset="-122"/>
              </a:rPr>
              <a:t>1</a:t>
            </a:r>
            <a:r>
              <a:rPr lang="zh-CN" sz="1600" b="1">
                <a:solidFill>
                  <a:schemeClr val="accent1"/>
                </a:solidFill>
                <a:effectLst>
                  <a:outerShdw blurRad="38100" dist="25400" dir="5400000" algn="ctr" rotWithShape="0">
                    <a:srgbClr val="6E747A">
                      <a:alpha val="43000"/>
                    </a:srgbClr>
                  </a:outerShdw>
                </a:effectLst>
                <a:ea typeface="宋体" panose="02010600030101010101" pitchFamily="2" charset="-122"/>
              </a:rPr>
              <a:t>、道路</a:t>
            </a:r>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rPr>
              <a:t>工程</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endParaRPr>
          </a:p>
        </p:txBody>
      </p:sp>
    </p:spTree>
    <p:custDataLst>
      <p:tags r:id="rId2"/>
    </p:custDataLst>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0" y="0"/>
            <a:ext cx="1368425" cy="967105"/>
          </a:xfrm>
          <a:prstGeom prst="rect">
            <a:avLst/>
          </a:prstGeom>
        </p:spPr>
      </p:pic>
      <p:sp>
        <p:nvSpPr>
          <p:cNvPr id="9" name="文本框 8"/>
          <p:cNvSpPr txBox="1"/>
          <p:nvPr/>
        </p:nvSpPr>
        <p:spPr>
          <a:xfrm>
            <a:off x="1731010" y="1811655"/>
            <a:ext cx="10019030" cy="3969385"/>
          </a:xfrm>
          <a:prstGeom prst="rect">
            <a:avLst/>
          </a:prstGeom>
          <a:noFill/>
        </p:spPr>
        <p:txBody>
          <a:bodyPr wrap="square" rtlCol="0" anchor="t">
            <a:spAutoFit/>
          </a:bodyPr>
          <a:p>
            <a:r>
              <a:rPr lang="en-US" alt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沥青工程：</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第一步检查常见的问题</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目测：有无“花白料”，拌和是否均匀。</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检测混合料温度。</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通过马歇尔试验，检验各项指标。</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④</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抽提试验，检验油石比要求。</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⑤</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矿料筛分检验矿料级配。</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第二步</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运输</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车况良好，车厢清洁，用篷布覆盖。</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根据产量、运输距离和保通路况确定运输车辆数量。第三步</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沥青砼的摊铺</a:t>
            </a:r>
            <a:r>
              <a:rPr lang="en-US" b="1">
                <a:solidFill>
                  <a:schemeClr val="tx1"/>
                </a:solidFill>
                <a:effectLst>
                  <a:outerShdw blurRad="38100" dist="19050" dir="2700000" algn="tl" rotWithShape="0">
                    <a:schemeClr val="dk1">
                      <a:alpha val="40000"/>
                    </a:schemeClr>
                  </a:outerShdw>
                </a:effectLst>
                <a:latin typeface="宋体" panose="02010600030101010101" pitchFamily="2" charset="-122"/>
                <a:sym typeface="+mn-ea"/>
              </a:rPr>
              <a:t> </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①</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摊铺准备：</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②</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验收清扫下承层。</a:t>
            </a:r>
            <a:endPar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a:p>
            <a:r>
              <a:rPr 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③</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sym typeface="+mn-ea"/>
              </a:rPr>
              <a:t>保证机械处于完好状态，摊铺机开工前0.5-1h预热熨平板,使其温度不低于100℃。</a:t>
            </a:r>
            <a:endParaRPr lang="zh-CN" altLang="en-US" b="1">
              <a:solidFill>
                <a:schemeClr val="tx1"/>
              </a:solidFill>
              <a:effectLst>
                <a:outerShdw blurRad="38100" dist="19050" dir="2700000" algn="tl" rotWithShape="0">
                  <a:schemeClr val="dk1">
                    <a:alpha val="40000"/>
                  </a:schemeClr>
                </a:outerShdw>
              </a:effectLst>
              <a:ea typeface="宋体" panose="02010600030101010101" pitchFamily="2" charset="-122"/>
              <a:sym typeface="+mn-ea"/>
            </a:endParaRPr>
          </a:p>
        </p:txBody>
      </p:sp>
      <p:sp>
        <p:nvSpPr>
          <p:cNvPr id="2" name="文本框 1"/>
          <p:cNvSpPr txBox="1"/>
          <p:nvPr/>
        </p:nvSpPr>
        <p:spPr>
          <a:xfrm>
            <a:off x="643890" y="1097280"/>
            <a:ext cx="1459230" cy="368300"/>
          </a:xfrm>
          <a:prstGeom prst="rect">
            <a:avLst/>
          </a:prstGeom>
          <a:noFill/>
        </p:spPr>
        <p:txBody>
          <a:bodyPr wrap="none" rtlCol="0" anchor="t">
            <a:spAutoFit/>
          </a:bodyPr>
          <a:p>
            <a:r>
              <a:rPr lang="en-US" alt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1</a:t>
            </a:r>
            <a:r>
              <a:rPr lang="zh-CN"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、道路工程</a:t>
            </a:r>
            <a:endParaRPr lang="zh-CN" altLang="en-US" b="1">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p:txBody>
      </p:sp>
    </p:spTree>
    <p:custDataLst>
      <p:tags r:id="rId2"/>
    </p:custDataLst>
  </p:cSld>
  <p:clrMapOvr>
    <a:masterClrMapping/>
  </p:clrMapOvr>
  <p:transition>
    <p:newsflash/>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9.xml><?xml version="1.0" encoding="utf-8"?>
<p:tagLst xmlns:p="http://schemas.openxmlformats.org/presentationml/2006/main">
  <p:tag name="KSO_WM_TAG_VERSION" val="1.0"/>
  <p:tag name="KSO_WM_UNIT_HIGHLIGHT" val="0"/>
  <p:tag name="KSO_WM_UNIT_COMPATIBLE" val="0"/>
  <p:tag name="KSO_WM_UNIT_DIAGRAM_ISNUMVISUAL" val="0"/>
  <p:tag name="KSO_WM_UNIT_DIAGRAM_ISREFERUNIT" val="0"/>
  <p:tag name="KSO_WM_UNIT_ID" val="_0**"/>
  <p:tag name="KSO_WM_UNIT_LAYERLEVEL" val="1"/>
  <p:tag name="KSO_WM_BEAUTIFY_FLAG" val="#wm#"/>
  <p:tag name="KSO_WM_TEMPLATE_CATEGORY" val="custom"/>
  <p:tag name="KSO_WM_TEMPLATE_INDEX" val="20184636"/>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TAG_VERSION" val="1.0"/>
  <p:tag name="KSO_WM_UNIT_HIGHLIGHT" val="0"/>
  <p:tag name="KSO_WM_UNIT_COMPATIBLE" val="0"/>
  <p:tag name="KSO_WM_UNIT_DIAGRAM_ISNUMVISUAL" val="0"/>
  <p:tag name="KSO_WM_UNIT_DIAGRAM_ISREFERUNIT" val="0"/>
  <p:tag name="KSO_WM_UNIT_ID" val="_0**"/>
  <p:tag name="KSO_WM_UNIT_LAYERLEVEL" val="1"/>
  <p:tag name="KSO_WM_BEAUTIFY_FLAG" val="#wm#"/>
  <p:tag name="KSO_WM_TEMPLATE_CATEGORY" val="custom"/>
  <p:tag name="KSO_WM_TEMPLATE_INDEX" val="20184636"/>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4.xml><?xml version="1.0" encoding="utf-8"?>
<p:tagLst xmlns:p="http://schemas.openxmlformats.org/presentationml/2006/main">
  <p:tag name="KSO_WM_TEMPLATE_CATEGORY" val="custom"/>
  <p:tag name="KSO_WM_TEMPLATE_INDEX" val="20184636"/>
  <p:tag name="KSO_WM_TAG_VERSION" val="1.0"/>
  <p:tag name="KSO_WM_BEAUTIFY_FLAG" val="#wm#"/>
  <p:tag name="KSO_WM_TEMPLATE_THUMBS_INDEX" val="1、9、12、16、19、22、23"/>
  <p:tag name="KSO_WM_TEMPLATE_SUBCATEGORY" val="0"/>
</p:tagLst>
</file>

<file path=ppt/tags/tag125.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26.xml><?xml version="1.0" encoding="utf-8"?>
<p:tagLst xmlns:p="http://schemas.openxmlformats.org/presentationml/2006/main">
  <p:tag name="KSO_WM_TEMPLATE_CATEGORY" val="custom"/>
  <p:tag name="KSO_WM_TEMPLATE_INDEX" val="20184636"/>
  <p:tag name="KSO_WM_UNIT_TYPE" val="a"/>
  <p:tag name="KSO_WM_UNIT_INDEX" val="1"/>
  <p:tag name="KSO_WM_UNIT_ID" val="custom20184636_1*a*1"/>
  <p:tag name="KSO_WM_UNIT_LAYERLEVEL" val="1"/>
  <p:tag name="KSO_WM_UNIT_VALUE" val="9"/>
  <p:tag name="KSO_WM_UNIT_ISCONTENTSTITLE" val="0"/>
  <p:tag name="KSO_WM_UNIT_HIGHLIGHT" val="0"/>
  <p:tag name="KSO_WM_UNIT_COMPATIBLE" val="0"/>
  <p:tag name="KSO_WM_BEAUTIFY_FLAG" val="#wm#"/>
  <p:tag name="KSO_WM_TAG_VERSION" val="1.0"/>
  <p:tag name="KSO_WM_UNIT_PRESET_TEXT" val="企业培训年终总结"/>
  <p:tag name="KSO_WM_UNIT_NOCLEAR" val="0"/>
  <p:tag name="KSO_WM_UNIT_DIAGRAM_ISNUMVISUAL" val="0"/>
  <p:tag name="KSO_WM_UNIT_DIAGRAM_ISREFERUNIT" val="0"/>
</p:tagLst>
</file>

<file path=ppt/tags/tag127.xml><?xml version="1.0" encoding="utf-8"?>
<p:tagLst xmlns:p="http://schemas.openxmlformats.org/presentationml/2006/main">
  <p:tag name="KSO_WM_TEMPLATE_CATEGORY" val="custom"/>
  <p:tag name="KSO_WM_TEMPLATE_INDEX" val="20184636"/>
  <p:tag name="KSO_WM_TAG_VERSION" val="1.0"/>
  <p:tag name="KSO_WM_SLIDE_ID" val="custom20184636_1"/>
  <p:tag name="KSO_WM_SLIDE_INDEX" val="1"/>
  <p:tag name="KSO_WM_SLIDE_ITEM_CNT" val="0"/>
  <p:tag name="KSO_WM_SLIDE_LAYOUT" val="a_b"/>
  <p:tag name="KSO_WM_SLIDE_LAYOUT_CNT" val="1_1"/>
  <p:tag name="KSO_WM_SLIDE_TYPE" val="title"/>
  <p:tag name="KSO_WM_BEAUTIFY_FLAG" val="#wm#"/>
  <p:tag name="KSO_WM_TEMPLATE_THUMBS_INDEX" val="1、9、12、16、19、22、23"/>
  <p:tag name="KSO_WM_TEMPLATE_SUBCATEGORY" val="0"/>
  <p:tag name="KSO_WM_SLIDE_SUBTYPE" val="pureTxt"/>
  <p:tag name="KSO_WM_SPECIAL_SOURCE" val="bdnull"/>
</p:tagLst>
</file>

<file path=ppt/tags/tag128.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29.xml><?xml version="1.0" encoding="utf-8"?>
<p:tagLst xmlns:p="http://schemas.openxmlformats.org/presentationml/2006/main">
  <p:tag name="KSO_WM_SLIDE_SIZE" val="828*457"/>
  <p:tag name="KSO_WM_SLIDE_POSITION" val="66*33"/>
  <p:tag name="KSO_WM_SLIDE_LAYOUT_CNT" val="1_1"/>
  <p:tag name="KSO_WM_SLIDE_LAYOUT" val="a_f"/>
  <p:tag name="KSO_WM_BEAUTIFY_FLAG" val="#wm#"/>
  <p:tag name="KSO_WM_SLIDE_TYPE" val="text"/>
  <p:tag name="KSO_WM_SLIDE_ITEM_CNT" val="0"/>
  <p:tag name="KSO_WM_SLIDE_INDEX" val="2"/>
  <p:tag name="KSO_WM_SLIDE_ID" val="custom20184636_2"/>
  <p:tag name="KSO_WM_TAG_VERSION" val="1.0"/>
  <p:tag name="KSO_WM_TEMPLATE_INDEX" val="20184636"/>
  <p:tag name="KSO_WM_TEMPLATE_CATEGORY" val="custom"/>
  <p:tag name="KSO_WM_TEMPLATE_SUBCATEGORY" val="0"/>
  <p:tag name="KSO_WM_SLIDE_SUBTYPE" val="pureTxt"/>
  <p:tag name="KSO_WM_SPECIAL_SOURCE" val="bdnull"/>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SLIDE_SIZE" val="828*452"/>
  <p:tag name="KSO_WM_SLIDE_POSITION" val="66*33"/>
  <p:tag name="KSO_WM_SLIDE_LAYOUT_CNT" val="1_2"/>
  <p:tag name="KSO_WM_SLIDE_LAYOUT" val="a_f"/>
  <p:tag name="KSO_WM_BEAUTIFY_FLAG" val="#wm#"/>
  <p:tag name="KSO_WM_SLIDE_TYPE" val="text"/>
  <p:tag name="KSO_WM_SLIDE_ITEM_CNT" val="0"/>
  <p:tag name="KSO_WM_SLIDE_INDEX" val="3"/>
  <p:tag name="KSO_WM_SLIDE_ID" val="custom20184636_3"/>
  <p:tag name="KSO_WM_TAG_VERSION" val="1.0"/>
  <p:tag name="KSO_WM_TEMPLATE_INDEX" val="20184636"/>
  <p:tag name="KSO_WM_TEMPLATE_CATEGORY" val="custom"/>
  <p:tag name="KSO_WM_TEMPLATE_SUBCATEGORY" val="0"/>
  <p:tag name="KSO_WM_SLIDE_SUBTYPE" val="pureTxt"/>
  <p:tag name="KSO_WM_SPECIAL_SOURCE" val="bdnull"/>
</p:tagLst>
</file>

<file path=ppt/tags/tag131.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2.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3.xml><?xml version="1.0" encoding="utf-8"?>
<p:tagLst xmlns:p="http://schemas.openxmlformats.org/presentationml/2006/main">
  <p:tag name="KSO_WM_SLIDE_SIZE" val="827*426"/>
  <p:tag name="KSO_WM_SLIDE_POSITION" val="66*51"/>
  <p:tag name="KSO_WM_SLIDE_LAYOUT_CNT" val="1_1_1"/>
  <p:tag name="KSO_WM_SLIDE_LAYOUT" val="a_d_f"/>
  <p:tag name="KSO_WM_BEAUTIFY_FLAG" val="#wm#"/>
  <p:tag name="KSO_WM_SLIDE_TYPE" val="text"/>
  <p:tag name="KSO_WM_SLIDE_ITEM_CNT" val="0"/>
  <p:tag name="KSO_WM_SLIDE_INDEX" val="4"/>
  <p:tag name="KSO_WM_SLIDE_ID" val="custom20184636_4"/>
  <p:tag name="KSO_WM_TAG_VERSION" val="1.0"/>
  <p:tag name="KSO_WM_TEMPLATE_INDEX" val="20184636"/>
  <p:tag name="KSO_WM_TEMPLATE_CATEGORY" val="custom"/>
  <p:tag name="KSO_WM_TEMPLATE_SUBCATEGORY" val="0"/>
  <p:tag name="KSO_WM_SLIDE_SUBTYPE" val="picTxt"/>
  <p:tag name="KSO_WM_SPECIAL_SOURCE" val="bdnull"/>
</p:tagLst>
</file>

<file path=ppt/tags/tag134.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5.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6.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7.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8.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39.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1.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2.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3.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4.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5.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6.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7.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8.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49.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1.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2.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3.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4.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5.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6.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7.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8.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59.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1.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2.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3.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4.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5.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6.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7.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8.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69.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71.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72.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73.xml><?xml version="1.0" encoding="utf-8"?>
<p:tagLst xmlns:p="http://schemas.openxmlformats.org/presentationml/2006/main">
  <p:tag name="KSO_WM_BEAUTIFY_FLAG" val="#wm#"/>
  <p:tag name="KSO_WM_TEMPLATE_CATEGORY" val="custom"/>
  <p:tag name="KSO_WM_TEMPLATE_INDEX" val="20184636"/>
  <p:tag name="KSO_WM_SPECIAL_SOURCE" val="bdnull"/>
</p:tagLst>
</file>

<file path=ppt/tags/tag174.xml><?xml version="1.0" encoding="utf-8"?>
<p:tagLst xmlns:p="http://schemas.openxmlformats.org/presentationml/2006/main">
  <p:tag name="KSO_WM_TEMPLATE_CATEGORY" val="custom"/>
  <p:tag name="KSO_WM_TEMPLATE_INDEX" val="20184636"/>
  <p:tag name="KSO_WM_TAG_VERSION" val="1.0"/>
  <p:tag name="KSO_WM_UNIT_TYPE" val="a"/>
  <p:tag name="KSO_WM_UNIT_INDEX" val="1"/>
  <p:tag name="KSO_WM_UNIT_ID" val="custom20184636_23*a*1"/>
  <p:tag name="KSO_WM_UNIT_LAYERLEVEL" val="1"/>
  <p:tag name="KSO_WM_UNIT_VALUE" val="9"/>
  <p:tag name="KSO_WM_UNIT_ISCONTENTSTITLE" val="0"/>
  <p:tag name="KSO_WM_UNIT_HIGHLIGHT" val="0"/>
  <p:tag name="KSO_WM_UNIT_COMPATIBLE" val="0"/>
  <p:tag name="KSO_WM_BEAUTIFY_FLAG" val="#wm#"/>
  <p:tag name="KSO_WM_UNIT_PRESET_TEXT" val="感谢您的观看"/>
  <p:tag name="KSO_WM_UNIT_NOCLEAR" val="0"/>
  <p:tag name="KSO_WM_UNIT_DIAGRAM_ISNUMVISUAL" val="0"/>
  <p:tag name="KSO_WM_UNIT_DIAGRAM_ISREFERUNIT" val="0"/>
</p:tagLst>
</file>

<file path=ppt/tags/tag175.xml><?xml version="1.0" encoding="utf-8"?>
<p:tagLst xmlns:p="http://schemas.openxmlformats.org/presentationml/2006/main">
  <p:tag name="KSO_WM_TEMPLATE_CATEGORY" val="custom"/>
  <p:tag name="KSO_WM_TEMPLATE_INDEX" val="20184636"/>
  <p:tag name="KSO_WM_TAG_VERSION" val="1.0"/>
  <p:tag name="KSO_WM_UNIT_TYPE" val="b"/>
  <p:tag name="KSO_WM_UNIT_INDEX" val="1"/>
  <p:tag name="KSO_WM_UNIT_ID" val="custom20184636_23*b*1"/>
  <p:tag name="KSO_WM_UNIT_LAYERLEVEL" val="1"/>
  <p:tag name="KSO_WM_UNIT_VALUE" val="26"/>
  <p:tag name="KSO_WM_UNIT_ISCONTENTSTITLE" val="0"/>
  <p:tag name="KSO_WM_UNIT_HIGHLIGHT" val="0"/>
  <p:tag name="KSO_WM_UNIT_COMPATIBLE" val="0"/>
  <p:tag name="KSO_WM_BEAUTIFY_FLAG" val="#wm#"/>
  <p:tag name="KSO_WM_UNIT_PRESET_TEXT" val="THANK YOU FOR YOUR WATCHING"/>
  <p:tag name="KSO_WM_UNIT_NOCLEAR" val="0"/>
  <p:tag name="KSO_WM_UNIT_DIAGRAM_ISNUMVISUAL" val="0"/>
  <p:tag name="KSO_WM_UNIT_DIAGRAM_ISREFERUNIT" val="0"/>
</p:tagLst>
</file>

<file path=ppt/tags/tag176.xml><?xml version="1.0" encoding="utf-8"?>
<p:tagLst xmlns:p="http://schemas.openxmlformats.org/presentationml/2006/main">
  <p:tag name="KSO_WM_TEMPLATE_CATEGORY" val="custom"/>
  <p:tag name="KSO_WM_TEMPLATE_INDEX" val="20184636"/>
  <p:tag name="KSO_WM_TAG_VERSION" val="1.0"/>
  <p:tag name="KSO_WM_SLIDE_ID" val="custom20184636_23"/>
  <p:tag name="KSO_WM_SLIDE_INDEX" val="23"/>
  <p:tag name="KSO_WM_SLIDE_ITEM_CNT" val="0"/>
  <p:tag name="KSO_WM_SLIDE_LAYOUT" val="a_b"/>
  <p:tag name="KSO_WM_SLIDE_LAYOUT_CNT" val="1_1"/>
  <p:tag name="KSO_WM_SLIDE_TYPE" val="endPage"/>
  <p:tag name="KSO_WM_BEAUTIFY_FLAG" val="#wm#"/>
  <p:tag name="KSO_WM_TEMPLATE_SUBCATEGORY" val="0"/>
  <p:tag name="KSO_WM_SLIDE_SUBTYPE" val="pureTxt"/>
  <p:tag name="KSO_WM_SPECIAL_SOURCE" val="bdnull"/>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TAG_VERSION" val="1.0"/>
  <p:tag name="KSO_WM_UNIT_HIGHLIGHT" val="0"/>
  <p:tag name="KSO_WM_UNIT_COMPATIBLE" val="0"/>
  <p:tag name="KSO_WM_UNIT_DIAGRAM_ISNUMVISUAL" val="0"/>
  <p:tag name="KSO_WM_UNIT_DIAGRAM_ISREFERUNIT" val="0"/>
  <p:tag name="KSO_WM_UNIT_ID" val="_0**"/>
  <p:tag name="KSO_WM_UNIT_LAYERLEVEL" val="1"/>
  <p:tag name="KSO_WM_BEAUTIFY_FLAG" val="#wm#"/>
  <p:tag name="KSO_WM_TEMPLATE_CATEGORY" val="custom"/>
  <p:tag name="KSO_WM_TEMPLATE_INDEX" val="20184636"/>
</p:tagLst>
</file>

<file path=ppt/tags/tag58.xml><?xml version="1.0" encoding="utf-8"?>
<p:tagLst xmlns:p="http://schemas.openxmlformats.org/presentationml/2006/main">
  <p:tag name="KSO_WM_TAG_VERSION" val="1.0"/>
  <p:tag name="KSO_WM_UNIT_HIGHLIGHT" val="0"/>
  <p:tag name="KSO_WM_UNIT_COMPATIBLE" val="0"/>
  <p:tag name="KSO_WM_UNIT_DIAGRAM_ISNUMVISUAL" val="0"/>
  <p:tag name="KSO_WM_UNIT_DIAGRAM_ISREFERUNIT" val="0"/>
  <p:tag name="KSO_WM_UNIT_ID" val="_0**"/>
  <p:tag name="KSO_WM_UNIT_LAYERLEVEL" val="1"/>
  <p:tag name="KSO_WM_BEAUTIFY_FLAG" val="#wm#"/>
  <p:tag name="KSO_WM_TEMPLATE_CATEGORY" val="custom"/>
  <p:tag name="KSO_WM_TEMPLATE_INDEX" val="2018463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CATEGORY" val="custom"/>
  <p:tag name="KSO_WM_TEMPLATE_INDEX" val="20184636"/>
  <p:tag name="KSO_WM_TAG_VERSION" val="1.0"/>
  <p:tag name="KSO_WM_BEAUTIFY_FLAG" val="#wm#"/>
  <p:tag name="KSO_WM_TEMPLATE_THUMBS_INDEX" val="1、9、12、16、19、22、23"/>
  <p:tag name="KSO_WM_TEMPLATE_SUBCATEGORY" val="0"/>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rgbClr val="000000"/>
      </a:dk1>
      <a:lt1>
        <a:srgbClr val="FFFFFF"/>
      </a:lt1>
      <a:dk2>
        <a:srgbClr val="3E5788"/>
      </a:dk2>
      <a:lt2>
        <a:srgbClr val="E7E6E6"/>
      </a:lt2>
      <a:accent1>
        <a:srgbClr val="D53A3A"/>
      </a:accent1>
      <a:accent2>
        <a:srgbClr val="ED7D31"/>
      </a:accent2>
      <a:accent3>
        <a:srgbClr val="A5A5A5"/>
      </a:accent3>
      <a:accent4>
        <a:srgbClr val="FFC000"/>
      </a:accent4>
      <a:accent5>
        <a:srgbClr val="00B0F0"/>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Office">
      <a:dk1>
        <a:srgbClr val="000000"/>
      </a:dk1>
      <a:lt1>
        <a:srgbClr val="FFFFFF"/>
      </a:lt1>
      <a:dk2>
        <a:srgbClr val="3E5788"/>
      </a:dk2>
      <a:lt2>
        <a:srgbClr val="E7E6E6"/>
      </a:lt2>
      <a:accent1>
        <a:srgbClr val="D53A3A"/>
      </a:accent1>
      <a:accent2>
        <a:srgbClr val="ED7D31"/>
      </a:accent2>
      <a:accent3>
        <a:srgbClr val="A5A5A5"/>
      </a:accent3>
      <a:accent4>
        <a:srgbClr val="FFC000"/>
      </a:accent4>
      <a:accent5>
        <a:srgbClr val="00B0F0"/>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3E5788"/>
    </a:dk2>
    <a:lt2>
      <a:srgbClr val="E7E6E6"/>
    </a:lt2>
    <a:accent1>
      <a:srgbClr val="D53A3A"/>
    </a:accent1>
    <a:accent2>
      <a:srgbClr val="ED7D31"/>
    </a:accent2>
    <a:accent3>
      <a:srgbClr val="A5A5A5"/>
    </a:accent3>
    <a:accent4>
      <a:srgbClr val="FFC000"/>
    </a:accent4>
    <a:accent5>
      <a:srgbClr val="00B0F0"/>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rgbClr val="000000"/>
    </a:dk1>
    <a:lt1>
      <a:srgbClr val="FFFFFF"/>
    </a:lt1>
    <a:dk2>
      <a:srgbClr val="3E5788"/>
    </a:dk2>
    <a:lt2>
      <a:srgbClr val="E7E6E6"/>
    </a:lt2>
    <a:accent1>
      <a:srgbClr val="D53A3A"/>
    </a:accent1>
    <a:accent2>
      <a:srgbClr val="ED7D31"/>
    </a:accent2>
    <a:accent3>
      <a:srgbClr val="A5A5A5"/>
    </a:accent3>
    <a:accent4>
      <a:srgbClr val="FFC000"/>
    </a:accent4>
    <a:accent5>
      <a:srgbClr val="00B0F0"/>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15455</Words>
  <Application>WPS 演示</Application>
  <PresentationFormat>宽屏</PresentationFormat>
  <Paragraphs>518</Paragraphs>
  <Slides>49</Slides>
  <Notes>0</Notes>
  <HiddenSlides>0</HiddenSlides>
  <MMClips>0</MMClips>
  <ScaleCrop>false</ScaleCrop>
  <HeadingPairs>
    <vt:vector size="8" baseType="variant">
      <vt:variant>
        <vt:lpstr>已用的字体</vt:lpstr>
      </vt:variant>
      <vt:variant>
        <vt:i4>8</vt:i4>
      </vt:variant>
      <vt:variant>
        <vt:lpstr>主题</vt:lpstr>
      </vt:variant>
      <vt:variant>
        <vt:i4>3</vt:i4>
      </vt:variant>
      <vt:variant>
        <vt:lpstr>嵌入 OLE 服务器</vt:lpstr>
      </vt:variant>
      <vt:variant>
        <vt:i4>1</vt:i4>
      </vt:variant>
      <vt:variant>
        <vt:lpstr>幻灯片标题</vt:lpstr>
      </vt:variant>
      <vt:variant>
        <vt:i4>49</vt:i4>
      </vt:variant>
    </vt:vector>
  </HeadingPairs>
  <TitlesOfParts>
    <vt:vector size="61" baseType="lpstr">
      <vt:lpstr>Arial</vt:lpstr>
      <vt:lpstr>宋体</vt:lpstr>
      <vt:lpstr>Wingdings</vt:lpstr>
      <vt:lpstr>微软雅黑</vt:lpstr>
      <vt:lpstr>Calibri</vt:lpstr>
      <vt:lpstr>Times New Roman</vt:lpstr>
      <vt:lpstr>黑体</vt:lpstr>
      <vt:lpstr>Arial Unicode MS</vt:lpstr>
      <vt:lpstr>Office 主题</vt:lpstr>
      <vt:lpstr>自定义设计方案</vt:lpstr>
      <vt:lpstr>1_自定义设计方案</vt:lpstr>
      <vt:lpstr>Equation.KSEE3</vt:lpstr>
      <vt:lpstr>PowerPoint 演示文稿</vt:lpstr>
      <vt:lpstr>工程施工管理制度</vt:lpstr>
      <vt:lpstr>一、安全管理制度</vt:lpstr>
      <vt:lpstr>PowerPoint 演示文稿</vt:lpstr>
      <vt:lpstr>PowerPoint 演示文稿</vt:lpstr>
      <vt:lpstr>二、质量管理制度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三、技术管理制度</vt:lpstr>
      <vt:lpstr>PowerPoint 演示文稿</vt:lpstr>
      <vt:lpstr>PowerPoint 演示文稿</vt:lpstr>
      <vt:lpstr>四、进度施工管理制度</vt:lpstr>
      <vt:lpstr>PowerPoint 演示文稿</vt:lpstr>
      <vt:lpstr>五、安全生产管理制度</vt:lpstr>
      <vt:lpstr>PowerPoint 演示文稿</vt:lpstr>
      <vt:lpstr>六、进度施工管理制度</vt:lpstr>
      <vt:lpstr>PowerPoint 演示文稿</vt:lpstr>
      <vt:lpstr>七、项目部档案管理制度</vt:lpstr>
      <vt:lpstr>PowerPoint 演示文稿</vt:lpstr>
      <vt:lpstr>文明办公管理制度</vt:lpstr>
      <vt:lpstr>PowerPoint 演示文稿</vt:lpstr>
      <vt:lpstr>一、员工行为规范</vt:lpstr>
      <vt:lpstr>PowerPoint 演示文稿</vt:lpstr>
      <vt:lpstr>PowerPoint 演示文稿</vt:lpstr>
      <vt:lpstr>PowerPoint 演示文稿</vt:lpstr>
      <vt:lpstr>PowerPoint 演示文稿</vt:lpstr>
      <vt:lpstr>商学院管理制度</vt:lpstr>
      <vt:lpstr>PowerPoint 演示文稿</vt:lpstr>
      <vt:lpstr>PowerPoint 演示文稿</vt:lpstr>
      <vt:lpstr>物业管理制度</vt:lpstr>
      <vt:lpstr>PowerPoint 演示文稿</vt:lpstr>
      <vt:lpstr>PowerPoint 演示文稿</vt:lpstr>
      <vt:lpstr>感谢您的观看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dc:creator>
  <cp:lastModifiedBy>苏染</cp:lastModifiedBy>
  <cp:revision>158</cp:revision>
  <dcterms:created xsi:type="dcterms:W3CDTF">2020-11-03T03:11:00Z</dcterms:created>
  <dcterms:modified xsi:type="dcterms:W3CDTF">2021-03-26T06:51:58Z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